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0" r:id="rId4"/>
    <p:sldMasterId id="21474837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 Thin"/>
      <p:regular r:id="rId34"/>
      <p:bold r:id="rId35"/>
      <p:italic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Inconsolata"/>
      <p:regular r:id="rId46"/>
      <p:bold r:id="rId47"/>
    </p:embeddedFont>
    <p:embeddedFont>
      <p:font typeface="Roboto Light"/>
      <p:regular r:id="rId48"/>
      <p:bold r:id="rId49"/>
      <p:italic r:id="rId50"/>
      <p:boldItalic r:id="rId51"/>
    </p:embeddedFont>
    <p:embeddedFont>
      <p:font typeface="Inconsolata Regular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9B6AF9-AA72-4F6B-83F6-E39293DEBD5C}">
  <a:tblStyle styleId="{189B6AF9-AA72-4F6B-83F6-E39293DEBD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Inconsolata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Light-regular.fntdata"/><Relationship Id="rId47" Type="http://schemas.openxmlformats.org/officeDocument/2006/relationships/font" Target="fonts/Inconsolata-bold.fntdata"/><Relationship Id="rId49" Type="http://schemas.openxmlformats.org/officeDocument/2006/relationships/font" Target="fonts/Roboto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Thin-bold.fntdata"/><Relationship Id="rId34" Type="http://schemas.openxmlformats.org/officeDocument/2006/relationships/font" Target="fonts/RobotoThin-regular.fntdata"/><Relationship Id="rId37" Type="http://schemas.openxmlformats.org/officeDocument/2006/relationships/font" Target="fonts/RobotoThin-boldItalic.fntdata"/><Relationship Id="rId36" Type="http://schemas.openxmlformats.org/officeDocument/2006/relationships/font" Target="fonts/RobotoThin-italic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53" Type="http://schemas.openxmlformats.org/officeDocument/2006/relationships/font" Target="fonts/InconsolataRegular-bold.fntdata"/><Relationship Id="rId52" Type="http://schemas.openxmlformats.org/officeDocument/2006/relationships/font" Target="fonts/InconsolataRegular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5725283-Flag-waving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avvytime.com/timer/2hour20minute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4f80a3047b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4f80a3047b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9a859d4a33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9a859d4a33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shutterstock_1149661154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9a859d4a33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9a859d4a33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AdobeStock_170811105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9a859d4a33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9a859d4a33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g9a859d4a33_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Google Shape;2206;g9a859d4a33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9a859d4a33_7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" name="Google Shape;2219;g9a859d4a33_7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9a859d4a33_7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9a859d4a33_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9a859d4a33_7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9a859d4a33_7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9a859d4a33_7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9a859d4a33_7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9a859d4a33_7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9a859d4a33_7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9a859d4a33_7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9a859d4a33_7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4798724037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4798724037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AdobeStock_302093206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9a859d4a33_7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9a859d4a33_7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9a859d4a33_7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9a859d4a33_7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9a859d4a33_7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9a859d4a33_7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shutterstock_309813590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9a859d4a33_7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9a859d4a33_7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9a859d4a33_7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9a859d4a33_7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9a859d4a33_7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9a859d4a33_7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shutterstock_137359763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9a859d4a33_7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9a859d4a33_7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9a859d4a33_7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9a859d4a33_7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65c6e2f7d7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65c6e2f7d7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Greg Elzerman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g6b1dd3f07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" name="Google Shape;2054;g6b1dd3f07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shutterstock_1202854222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65c6e2f7d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65c6e2f7d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65c6e2f7d7_0_2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65c6e2f7d7_0_2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65c6e2f7d7_0_3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65c6e2f7d7_0_3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Timer link: </a:t>
            </a:r>
            <a:r>
              <a:rPr b="1" lang="en" sz="1000">
                <a:solidFill>
                  <a:srgbClr val="1155CC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https://savvytime.com/timer/2hour00minute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65c6e2f7d7_0_4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65c6e2f7d7_0_4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9a859d4a33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9a859d4a3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6.png"/><Relationship Id="rId3" Type="http://schemas.openxmlformats.org/officeDocument/2006/relationships/image" Target="../media/image20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4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5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5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5" Type="http://schemas.openxmlformats.org/officeDocument/2006/relationships/image" Target="../media/image71.png"/><Relationship Id="rId6" Type="http://schemas.openxmlformats.org/officeDocument/2006/relationships/image" Target="../media/image65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6.png"/><Relationship Id="rId4" Type="http://schemas.openxmlformats.org/officeDocument/2006/relationships/image" Target="../media/image64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Relationship Id="rId7" Type="http://schemas.openxmlformats.org/officeDocument/2006/relationships/image" Target="../media/image72.png"/><Relationship Id="rId8" Type="http://schemas.openxmlformats.org/officeDocument/2006/relationships/image" Target="../media/image7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3.png"/><Relationship Id="rId7" Type="http://schemas.openxmlformats.org/officeDocument/2006/relationships/image" Target="../media/image81.png"/><Relationship Id="rId8" Type="http://schemas.openxmlformats.org/officeDocument/2006/relationships/image" Target="../media/image8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9.png"/><Relationship Id="rId4" Type="http://schemas.openxmlformats.org/officeDocument/2006/relationships/image" Target="../media/image91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84.png"/><Relationship Id="rId5" Type="http://schemas.openxmlformats.org/officeDocument/2006/relationships/image" Target="../media/image86.png"/><Relationship Id="rId6" Type="http://schemas.openxmlformats.org/officeDocument/2006/relationships/image" Target="../media/image89.png"/><Relationship Id="rId7" Type="http://schemas.openxmlformats.org/officeDocument/2006/relationships/image" Target="../media/image93.png"/><Relationship Id="rId8" Type="http://schemas.openxmlformats.org/officeDocument/2006/relationships/image" Target="../media/image8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88.png"/><Relationship Id="rId4" Type="http://schemas.openxmlformats.org/officeDocument/2006/relationships/image" Target="../media/image95.png"/><Relationship Id="rId9" Type="http://schemas.openxmlformats.org/officeDocument/2006/relationships/image" Target="../media/image98.png"/><Relationship Id="rId5" Type="http://schemas.openxmlformats.org/officeDocument/2006/relationships/image" Target="../media/image96.png"/><Relationship Id="rId6" Type="http://schemas.openxmlformats.org/officeDocument/2006/relationships/image" Target="../media/image100.png"/><Relationship Id="rId7" Type="http://schemas.openxmlformats.org/officeDocument/2006/relationships/image" Target="../media/image97.png"/><Relationship Id="rId8" Type="http://schemas.openxmlformats.org/officeDocument/2006/relationships/image" Target="../media/image99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5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1.png"/><Relationship Id="rId4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1.png"/><Relationship Id="rId4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1.png"/><Relationship Id="rId4" Type="http://schemas.openxmlformats.org/officeDocument/2006/relationships/image" Target="../media/image1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1.png"/><Relationship Id="rId4" Type="http://schemas.openxmlformats.org/officeDocument/2006/relationships/image" Target="../media/image11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Relationship Id="rId3" Type="http://schemas.openxmlformats.org/officeDocument/2006/relationships/image" Target="../media/image1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2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17.png"/><Relationship Id="rId4" Type="http://schemas.openxmlformats.org/officeDocument/2006/relationships/image" Target="../media/image14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0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35.png"/><Relationship Id="rId4" Type="http://schemas.openxmlformats.org/officeDocument/2006/relationships/image" Target="../media/image11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Relationship Id="rId3" Type="http://schemas.openxmlformats.org/officeDocument/2006/relationships/image" Target="../media/image131.png"/><Relationship Id="rId4" Type="http://schemas.openxmlformats.org/officeDocument/2006/relationships/image" Target="../media/image130.png"/><Relationship Id="rId5" Type="http://schemas.openxmlformats.org/officeDocument/2006/relationships/image" Target="../media/image13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33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39.png"/><Relationship Id="rId4" Type="http://schemas.openxmlformats.org/officeDocument/2006/relationships/image" Target="../media/image136.png"/><Relationship Id="rId5" Type="http://schemas.openxmlformats.org/officeDocument/2006/relationships/image" Target="../media/image144.png"/><Relationship Id="rId6" Type="http://schemas.openxmlformats.org/officeDocument/2006/relationships/image" Target="../media/image138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2.png"/><Relationship Id="rId3" Type="http://schemas.openxmlformats.org/officeDocument/2006/relationships/image" Target="../media/image148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1.png"/><Relationship Id="rId3" Type="http://schemas.openxmlformats.org/officeDocument/2006/relationships/image" Target="../media/image153.png"/><Relationship Id="rId4" Type="http://schemas.openxmlformats.org/officeDocument/2006/relationships/image" Target="../media/image156.png"/><Relationship Id="rId5" Type="http://schemas.openxmlformats.org/officeDocument/2006/relationships/image" Target="../media/image159.png"/><Relationship Id="rId6" Type="http://schemas.openxmlformats.org/officeDocument/2006/relationships/image" Target="../media/image158.png"/><Relationship Id="rId7" Type="http://schemas.openxmlformats.org/officeDocument/2006/relationships/image" Target="../media/image15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66.png"/><Relationship Id="rId4" Type="http://schemas.openxmlformats.org/officeDocument/2006/relationships/image" Target="../media/image168.png"/><Relationship Id="rId5" Type="http://schemas.openxmlformats.org/officeDocument/2006/relationships/image" Target="../media/image17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7.png"/><Relationship Id="rId3" Type="http://schemas.openxmlformats.org/officeDocument/2006/relationships/image" Target="../media/image169.png"/><Relationship Id="rId4" Type="http://schemas.openxmlformats.org/officeDocument/2006/relationships/image" Target="../media/image172.png"/><Relationship Id="rId5" Type="http://schemas.openxmlformats.org/officeDocument/2006/relationships/image" Target="../media/image176.png"/><Relationship Id="rId6" Type="http://schemas.openxmlformats.org/officeDocument/2006/relationships/image" Target="../media/image173.png"/><Relationship Id="rId7" Type="http://schemas.openxmlformats.org/officeDocument/2006/relationships/image" Target="../media/image175.png"/><Relationship Id="rId8" Type="http://schemas.openxmlformats.org/officeDocument/2006/relationships/image" Target="../media/image17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8.png"/><Relationship Id="rId3" Type="http://schemas.openxmlformats.org/officeDocument/2006/relationships/image" Target="../media/image181.png"/><Relationship Id="rId4" Type="http://schemas.openxmlformats.org/officeDocument/2006/relationships/image" Target="../media/image193.png"/><Relationship Id="rId5" Type="http://schemas.openxmlformats.org/officeDocument/2006/relationships/image" Target="../media/image180.png"/><Relationship Id="rId6" Type="http://schemas.openxmlformats.org/officeDocument/2006/relationships/image" Target="../media/image182.png"/><Relationship Id="rId7" Type="http://schemas.openxmlformats.org/officeDocument/2006/relationships/image" Target="../media/image194.png"/><Relationship Id="rId8" Type="http://schemas.openxmlformats.org/officeDocument/2006/relationships/image" Target="../media/image18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85.png"/><Relationship Id="rId4" Type="http://schemas.openxmlformats.org/officeDocument/2006/relationships/image" Target="../media/image188.png"/><Relationship Id="rId5" Type="http://schemas.openxmlformats.org/officeDocument/2006/relationships/image" Target="../media/image187.png"/><Relationship Id="rId6" Type="http://schemas.openxmlformats.org/officeDocument/2006/relationships/image" Target="../media/image18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4.png"/><Relationship Id="rId3" Type="http://schemas.openxmlformats.org/officeDocument/2006/relationships/image" Target="../media/image183.png"/><Relationship Id="rId4" Type="http://schemas.openxmlformats.org/officeDocument/2006/relationships/image" Target="../media/image192.png"/><Relationship Id="rId9" Type="http://schemas.openxmlformats.org/officeDocument/2006/relationships/image" Target="../media/image198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9.png"/><Relationship Id="rId8" Type="http://schemas.openxmlformats.org/officeDocument/2006/relationships/image" Target="../media/image19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7.png"/><Relationship Id="rId3" Type="http://schemas.openxmlformats.org/officeDocument/2006/relationships/image" Target="../media/image206.png"/><Relationship Id="rId4" Type="http://schemas.openxmlformats.org/officeDocument/2006/relationships/image" Target="../media/image195.png"/><Relationship Id="rId9" Type="http://schemas.openxmlformats.org/officeDocument/2006/relationships/image" Target="../media/image204.png"/><Relationship Id="rId5" Type="http://schemas.openxmlformats.org/officeDocument/2006/relationships/image" Target="../media/image200.png"/><Relationship Id="rId6" Type="http://schemas.openxmlformats.org/officeDocument/2006/relationships/image" Target="../media/image203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5.png"/><Relationship Id="rId3" Type="http://schemas.openxmlformats.org/officeDocument/2006/relationships/image" Target="../media/image2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9" name="Google Shape;89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8" name="Google Shape;2018;p10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9" name="Google Shape;2019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0" name="Google Shape;2020;p10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4" name="Google Shape;2024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7" name="Google Shape;2027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p10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9" name="Google Shape;2029;p10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6" name="Google Shape;106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0" name="Google Shape;110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2" name="Google Shape;12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" name="Google Shape;126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" name="Google Shape;129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" name="Google Shape;130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" name="Google Shape;147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" name="Google Shape;148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" name="Google Shape;150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" name="Google Shape;151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" name="Google Shape;158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" name="Google Shape;160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2" name="Google Shape;162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3" name="Google Shape;163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6" name="Google Shape;166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9" name="Google Shape;169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2" name="Google Shape;17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" name="Google Shape;185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" name="Google Shape;187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9" name="Google Shape;189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90" name="Google Shape;190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3" name="Google Shape;193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6" name="Google Shape;196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9" name="Google Shape;19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" name="Google Shape;207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8" name="Google Shape;208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9" name="Google Shape;20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" name="Google Shape;217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" name="Google Shape;219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" name="Google Shape;221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2" name="Google Shape;22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7" name="Google Shape;227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1" name="Google Shape;23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" name="Google Shape;234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5" name="Google Shape;235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9" name="Google Shape;239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3" name="Google Shape;243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4" name="Google Shape;25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" name="Google Shape;25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8" name="Google Shape;25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9" name="Google Shape;25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" name="Google Shape;26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4" name="Google Shape;26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8" name="Google Shape;26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2" name="Google Shape;27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6" name="Google Shape;27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0" name="Google Shape;28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" name="Google Shape;290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1" name="Google Shape;29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" name="Google Shape;293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5" name="Google Shape;295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6" name="Google Shape;29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" name="Google Shape;299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1" name="Google Shape;30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6" name="Google Shape;30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7" name="Google Shape;30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" name="Google Shape;309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1" name="Google Shape;31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2" name="Google Shape;31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6" name="Google Shape;31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" name="Google Shape;319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1" name="Google Shape;32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4" name="Google Shape;324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6" name="Google Shape;32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" name="Google Shape;33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2" name="Google Shape;33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4" name="Google Shape;33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" name="Google Shape;336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8" name="Google Shape;33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" name="Google Shape;341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3" name="Google Shape;34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" name="Google Shape;346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8" name="Google Shape;34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2" name="Google Shape;35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3" name="Google Shape;35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4" name="Google Shape;35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8" name="Google Shape;36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3" name="Google Shape;37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" name="Google Shape;37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9" name="Google Shape;37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1" name="Google Shape;38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" name="Google Shape;383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" name="Google Shape;384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5" name="Google Shape;38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" name="Google Shape;388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90" name="Google Shape;39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3" name="Google Shape;393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5" name="Google Shape;39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00" name="Google Shape;40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5" name="Google Shape;40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8" name="Google Shape;408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9" name="Google Shape;409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10" name="Google Shape;41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3" name="Google Shape;413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5" name="Google Shape;41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8" name="Google Shape;418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20" name="Google Shape;42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5" name="Google Shape;425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6" name="Google Shape;426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8" name="Google Shape;428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0" name="Google Shape;430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1" name="Google Shape;431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5" name="Google Shape;435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6" name="Google Shape;436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0" name="Google Shape;440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1" name="Google Shape;441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2" name="Google Shape;452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4" name="Google Shape;454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5" name="Google Shape;455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" name="Google Shape;460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1" name="Google Shape;461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5" name="Google Shape;485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1" name="Google Shape;491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" name="Google Shape;495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6" name="Google Shape;49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8" name="Google Shape;498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1" name="Google Shape;501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7" name="Google Shape;507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4" name="Google Shape;514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5" name="Google Shape;51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7" name="Google Shape;517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4" name="Google Shape;53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6" name="Google Shape;53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5" name="Google Shape;55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" name="Google Shape;55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1" name="Google Shape;57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2" name="Google Shape;57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4" name="Google Shape;57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7" name="Google Shape;577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5" name="Google Shape;585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4" name="Google Shape;594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5" name="Google Shape;595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5" name="Google Shape;605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6" name="Google Shape;61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8" name="Google Shape;618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7" name="Google Shape;627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8" name="Google Shape;63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0" name="Google Shape;64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9" name="Google Shape;649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9" name="Google Shape;659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0" name="Google Shape;66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1" name="Google Shape;661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2" name="Google Shape;66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4" name="Google Shape;674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5" name="Google Shape;675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5" name="Google Shape;685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7" name="Google Shape;687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8" name="Google Shape;688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9" name="Google Shape;699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0" name="Google Shape;710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2" name="Google Shape;712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5" name="Google Shape;735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7" name="Google Shape;737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0" name="Google Shape;760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1" name="Google Shape;761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2" name="Google Shape;762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3" name="Google Shape;763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1" name="Google Shape;771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7" name="Google Shape;77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" name="Google Shape;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7" name="Google Shape;47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8" name="Google Shape;78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" name="Google Shape;789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0" name="Google Shape;79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7" name="Google Shape;797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9" name="Google Shape;799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6" name="Google Shape;81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8" name="Google Shape;81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4" name="Google Shape;844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6" name="Google Shape;84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3" name="Google Shape;853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0" name="Google Shape;870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1" name="Google Shape;871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3" name="Google Shape;873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1" name="Google Shape;891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2" name="Google Shape;90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3" name="Google Shape;90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4" name="Google Shape;90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3" name="Google Shape;933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5" name="Google Shape;935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6" name="Google Shape;936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1" name="Google Shape;951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4" name="Google Shape;96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6" name="Google Shape;96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7" name="Google Shape;967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94" name="Google Shape;994;p4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5" name="Google Shape;99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4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9" name="Google Shape;999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1" name="Google Shape;10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3" name="Google Shape;1003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8" name="Google Shape;1008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9" name="Google Shape;10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7" name="Google Shape;1017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2" name="Google Shape;1022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4" name="Google Shape;10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6" name="Google Shape;1026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7" name="Google Shape;1027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28" name="Google Shape;10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1030" name="Google Shape;103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7" name="Google Shape;1037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7" name="Google Shape;1047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8" name="Google Shape;1058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0" name="Google Shape;1070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6" name="Google Shape;1076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0"/>
          <p:cNvSpPr txBox="1"/>
          <p:nvPr>
            <p:ph idx="3" type="body"/>
          </p:nvPr>
        </p:nvSpPr>
        <p:spPr>
          <a:xfrm>
            <a:off x="175" y="1284250"/>
            <a:ext cx="91440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3" name="Google Shape;1083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4" name="Google Shape;1084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5" name="Google Shape;1115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1" name="Google Shape;112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1" name="Google Shape;1141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6" name="Google Shape;1156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9" name="Google Shape;1159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5" name="Google Shape;1165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4" name="Google Shape;117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2" name="Google Shape;1192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" name="Google Shape;62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3" type="body"/>
          </p:nvPr>
        </p:nvSpPr>
        <p:spPr>
          <a:xfrm>
            <a:off x="175" y="1284250"/>
            <a:ext cx="9144000" cy="3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9" name="Google Shape;12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1" name="Google Shape;12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8" name="Google Shape;126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0" name="Google Shape;1270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3" name="Google Shape;1303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1" name="Google Shape;1311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4" name="Google Shape;1344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6" name="Google Shape;1346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8" name="Google Shape;1348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5" name="Google Shape;139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0" name="Google Shape;1400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8" name="Google Shape;143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0" name="Google Shape;1440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2" name="Google Shape;144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4" name="Google Shape;1464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0" name="Google Shape;1480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2" name="Google Shape;148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4" name="Google Shape;1484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8" name="Google Shape;1508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2" name="Google Shape;151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9" name="Google Shape;1529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1" name="Google Shape;1531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2" name="Google Shape;1532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0" name="Google Shape;1550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6" name="Google Shape;1556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7" name="Google Shape;15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9" name="Google Shape;156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0" name="Google Shape;1570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5" name="Google Shape;1575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6" name="Google Shape;1586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8" name="Google Shape;158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8" name="Google Shape;1608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0" name="Google Shape;161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0" name="Google Shape;165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2" name="Google Shape;1652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4" name="Google Shape;1654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4" name="Google Shape;1674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4" name="Google Shape;1684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9" name="Google Shape;1699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1" name="Google Shape;1701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2" name="Google Shape;1722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2" name="Google Shape;177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4" name="Google Shape;1774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6" name="Google Shape;1776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2" name="Google Shape;1802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4" name="Google Shape;1804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5" name="Google Shape;1805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8" name="Google Shape;18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0" name="Google Shape;1830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2" name="Google Shape;1832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8" name="Google Shape;1858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0" name="Google Shape;186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5" name="Google Shape;1885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5" name="Google Shape;194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7" name="Google Shape;1947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9" name="Google Shape;1949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5" name="Google Shape;1955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0" name="Google Shape;19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007" name="Google Shape;2007;p10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08" name="Google Shape;2008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2" name="Google Shape;2012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3" name="Google Shape;2013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4" name="Google Shape;201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6" name="Google Shape;2016;p10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1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1.png"/><Relationship Id="rId4" Type="http://schemas.openxmlformats.org/officeDocument/2006/relationships/image" Target="../media/image2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3.png"/><Relationship Id="rId4" Type="http://schemas.openxmlformats.org/officeDocument/2006/relationships/image" Target="../media/image2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1.png"/><Relationship Id="rId4" Type="http://schemas.openxmlformats.org/officeDocument/2006/relationships/image" Target="../media/image2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pps.apple.com/us/app/microsoft-remote-desktop-10/id1295203466?mt=12" TargetMode="External"/><Relationship Id="rId4" Type="http://schemas.openxmlformats.org/officeDocument/2006/relationships/hyperlink" Target="https://apps.apple.com/us/app/microsoft-remote-desktop-10/id1295203466?mt=12" TargetMode="External"/><Relationship Id="rId9" Type="http://schemas.openxmlformats.org/officeDocument/2006/relationships/hyperlink" Target="https://www.microsoft.com/en-us/p/microsoft-remote-desktop/9wzdncrfj3ps?activetab=pivot:overviewtab" TargetMode="External"/><Relationship Id="rId5" Type="http://schemas.openxmlformats.org/officeDocument/2006/relationships/hyperlink" Target="https://apps.apple.com/us/app/microsoft-remote-desktop-10/id1295203466?mt=12" TargetMode="External"/><Relationship Id="rId6" Type="http://schemas.openxmlformats.org/officeDocument/2006/relationships/image" Target="../media/image222.png"/><Relationship Id="rId7" Type="http://schemas.openxmlformats.org/officeDocument/2006/relationships/image" Target="../media/image220.png"/><Relationship Id="rId8" Type="http://schemas.openxmlformats.org/officeDocument/2006/relationships/hyperlink" Target="https://www.microsoft.com/en-us/p/microsoft-remote-desktop/9wzdncrfj3ps?activetab=pivot:overviewtab" TargetMode="External"/><Relationship Id="rId10" Type="http://schemas.openxmlformats.org/officeDocument/2006/relationships/hyperlink" Target="https://www.microsoft.com/en-us/p/microsoft-remote-desktop/9wzdncrfj3ps?activetab=pivot:overviewtab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1.png"/><Relationship Id="rId4" Type="http://schemas.openxmlformats.org/officeDocument/2006/relationships/image" Target="../media/image219.png"/><Relationship Id="rId5" Type="http://schemas.openxmlformats.org/officeDocument/2006/relationships/image" Target="../media/image218.png"/><Relationship Id="rId6" Type="http://schemas.openxmlformats.org/officeDocument/2006/relationships/image" Target="../media/image2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1.png"/><Relationship Id="rId4" Type="http://schemas.openxmlformats.org/officeDocument/2006/relationships/image" Target="../media/image2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5.png"/><Relationship Id="rId4" Type="http://schemas.openxmlformats.org/officeDocument/2006/relationships/image" Target="../media/image2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3.png"/><Relationship Id="rId4" Type="http://schemas.openxmlformats.org/officeDocument/2006/relationships/hyperlink" Target="https://savvytime.com/timer/2hour00minute" TargetMode="External"/><Relationship Id="rId5" Type="http://schemas.openxmlformats.org/officeDocument/2006/relationships/image" Target="../media/image2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05"/>
          <p:cNvSpPr txBox="1"/>
          <p:nvPr>
            <p:ph idx="2" type="title"/>
          </p:nvPr>
        </p:nvSpPr>
        <p:spPr>
          <a:xfrm>
            <a:off x="274350" y="1544075"/>
            <a:ext cx="8595300" cy="15327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3000"/>
              <a:t>Linux Scavenger Hunt</a:t>
            </a:r>
            <a:endParaRPr sz="3000"/>
          </a:p>
        </p:txBody>
      </p:sp>
      <p:sp>
        <p:nvSpPr>
          <p:cNvPr id="2035" name="Google Shape;2035;p10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Linux 3 Day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8" name="Google Shape;2148;p114"/>
          <p:cNvPicPr preferRelativeResize="0"/>
          <p:nvPr/>
        </p:nvPicPr>
        <p:blipFill rotWithShape="1">
          <a:blip r:embed="rId3">
            <a:alphaModFix/>
          </a:blip>
          <a:srcRect b="31306" l="-21133" r="14558" t="8970"/>
          <a:stretch/>
        </p:blipFill>
        <p:spPr>
          <a:xfrm>
            <a:off x="25" y="-24301"/>
            <a:ext cx="9144000" cy="5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114"/>
          <p:cNvSpPr/>
          <p:nvPr/>
        </p:nvSpPr>
        <p:spPr>
          <a:xfrm rot="5400000">
            <a:off x="43200" y="-81151"/>
            <a:ext cx="5157300" cy="5243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14"/>
          <p:cNvSpPr/>
          <p:nvPr/>
        </p:nvSpPr>
        <p:spPr>
          <a:xfrm rot="5400000">
            <a:off x="43200" y="-81151"/>
            <a:ext cx="5157300" cy="5243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14"/>
          <p:cNvSpPr/>
          <p:nvPr/>
        </p:nvSpPr>
        <p:spPr>
          <a:xfrm rot="5400000">
            <a:off x="43200" y="-81151"/>
            <a:ext cx="5157300" cy="5243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3" name="Google Shape;2153;p114"/>
          <p:cNvSpPr txBox="1"/>
          <p:nvPr>
            <p:ph type="title"/>
          </p:nvPr>
        </p:nvSpPr>
        <p:spPr>
          <a:xfrm>
            <a:off x="157400" y="525275"/>
            <a:ext cx="4592100" cy="4251000"/>
          </a:xfrm>
          <a:prstGeom prst="rect">
            <a:avLst/>
          </a:prstGeom>
        </p:spPr>
        <p:txBody>
          <a:bodyPr anchorCtr="0" anchor="t" bIns="91425" lIns="4572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Next week, we will begin to learn system administration and security tools for one of the most popular operating systems: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Windows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that unit, we need to use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new Azure lab environment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Google Shape;2158;p115"/>
          <p:cNvPicPr preferRelativeResize="0"/>
          <p:nvPr/>
        </p:nvPicPr>
        <p:blipFill rotWithShape="1">
          <a:blip r:embed="rId3">
            <a:alphaModFix/>
          </a:blip>
          <a:srcRect b="0" l="4265" r="2198" t="6463"/>
          <a:stretch/>
        </p:blipFill>
        <p:spPr>
          <a:xfrm>
            <a:off x="0" y="0"/>
            <a:ext cx="9143997" cy="51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15"/>
          <p:cNvSpPr/>
          <p:nvPr/>
        </p:nvSpPr>
        <p:spPr>
          <a:xfrm flipH="1">
            <a:off x="315150" y="828663"/>
            <a:ext cx="3180900" cy="3873300"/>
          </a:xfrm>
          <a:prstGeom prst="snip1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457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 until now, we’ve only needed to have access to</a:t>
            </a:r>
            <a:b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single virtual machine.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Starting next week and </a:t>
            </a:r>
            <a:b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several other units in </a:t>
            </a:r>
            <a:b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program, we will be accessing lab environments that are composed of multiple VMs.</a:t>
            </a:r>
            <a:endParaRPr sz="1700"/>
          </a:p>
        </p:txBody>
      </p:sp>
      <p:sp>
        <p:nvSpPr>
          <p:cNvPr id="2160" name="Google Shape;2160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Lab Services</a:t>
            </a:r>
            <a:endParaRPr/>
          </a:p>
        </p:txBody>
      </p:sp>
      <p:cxnSp>
        <p:nvCxnSpPr>
          <p:cNvPr id="2161" name="Google Shape;2161;p1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2" name="Google Shape;2162;p115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3" name="Google Shape;2163;p115"/>
          <p:cNvPicPr preferRelativeResize="0"/>
          <p:nvPr/>
        </p:nvPicPr>
        <p:blipFill rotWithShape="1">
          <a:blip r:embed="rId4">
            <a:alphaModFix/>
          </a:blip>
          <a:srcRect b="0" l="23750" r="23750" t="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64" name="Google Shape;2164;p11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cxnSp>
        <p:nvCxnSpPr>
          <p:cNvPr id="2165" name="Google Shape;2165;p1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D2DE"/>
        </a:solidFill>
      </p:bgPr>
    </p:bg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16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Azure Lab Services</a:t>
            </a:r>
            <a:endParaRPr/>
          </a:p>
        </p:txBody>
      </p:sp>
      <p:sp>
        <p:nvSpPr>
          <p:cNvPr id="2172" name="Google Shape;2172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Lab Services will be used in the following units:</a:t>
            </a:r>
            <a:endParaRPr/>
          </a:p>
        </p:txBody>
      </p:sp>
      <p:sp>
        <p:nvSpPr>
          <p:cNvPr id="2173" name="Google Shape;2173;p116"/>
          <p:cNvSpPr/>
          <p:nvPr/>
        </p:nvSpPr>
        <p:spPr>
          <a:xfrm>
            <a:off x="1141275" y="1210450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Windows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Administration and Hardening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74" name="Google Shape;2174;p116"/>
          <p:cNvGrpSpPr/>
          <p:nvPr/>
        </p:nvGrpSpPr>
        <p:grpSpPr>
          <a:xfrm>
            <a:off x="445467" y="1258470"/>
            <a:ext cx="546418" cy="390260"/>
            <a:chOff x="463425" y="1453125"/>
            <a:chExt cx="735125" cy="513838"/>
          </a:xfrm>
        </p:grpSpPr>
        <p:sp>
          <p:nvSpPr>
            <p:cNvPr id="2175" name="Google Shape;2175;p116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2176" name="Google Shape;2176;p116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2177" name="Google Shape;2177;p1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178" name="Google Shape;2178;p116"/>
          <p:cNvSpPr/>
          <p:nvPr/>
        </p:nvSpPr>
        <p:spPr>
          <a:xfrm>
            <a:off x="1141275" y="1750492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Security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9" name="Google Shape;2179;p116"/>
          <p:cNvSpPr/>
          <p:nvPr/>
        </p:nvSpPr>
        <p:spPr>
          <a:xfrm>
            <a:off x="1141275" y="2290533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Vulnerabilities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0" name="Google Shape;2180;p116"/>
          <p:cNvSpPr/>
          <p:nvPr/>
        </p:nvSpPr>
        <p:spPr>
          <a:xfrm>
            <a:off x="1141275" y="2830575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Pentesting I and II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1" name="Google Shape;2181;p116"/>
          <p:cNvSpPr/>
          <p:nvPr/>
        </p:nvSpPr>
        <p:spPr>
          <a:xfrm>
            <a:off x="1141275" y="3370617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2: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 vs. Blue Team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2" name="Google Shape;2182;p116"/>
          <p:cNvSpPr/>
          <p:nvPr/>
        </p:nvSpPr>
        <p:spPr>
          <a:xfrm>
            <a:off x="1141275" y="3910658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Forensics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3" name="Google Shape;2183;p116"/>
          <p:cNvSpPr/>
          <p:nvPr/>
        </p:nvSpPr>
        <p:spPr>
          <a:xfrm>
            <a:off x="1141275" y="4450700"/>
            <a:ext cx="67365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Project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4" name="Google Shape;2184;p116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5" name="Google Shape;2185;p116"/>
          <p:cNvGrpSpPr/>
          <p:nvPr/>
        </p:nvGrpSpPr>
        <p:grpSpPr>
          <a:xfrm>
            <a:off x="445467" y="1798703"/>
            <a:ext cx="546418" cy="390260"/>
            <a:chOff x="463425" y="1453125"/>
            <a:chExt cx="735125" cy="513838"/>
          </a:xfrm>
        </p:grpSpPr>
        <p:sp>
          <p:nvSpPr>
            <p:cNvPr id="2186" name="Google Shape;2186;p116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2187" name="Google Shape;2187;p116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2188" name="Google Shape;2188;p116"/>
          <p:cNvGrpSpPr/>
          <p:nvPr/>
        </p:nvGrpSpPr>
        <p:grpSpPr>
          <a:xfrm>
            <a:off x="445467" y="2338937"/>
            <a:ext cx="546418" cy="390260"/>
            <a:chOff x="463425" y="1453125"/>
            <a:chExt cx="735125" cy="513838"/>
          </a:xfrm>
        </p:grpSpPr>
        <p:sp>
          <p:nvSpPr>
            <p:cNvPr id="2189" name="Google Shape;2189;p116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2190" name="Google Shape;2190;p116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2191" name="Google Shape;2191;p116"/>
          <p:cNvGrpSpPr/>
          <p:nvPr/>
        </p:nvGrpSpPr>
        <p:grpSpPr>
          <a:xfrm>
            <a:off x="445467" y="2879170"/>
            <a:ext cx="546418" cy="390260"/>
            <a:chOff x="463425" y="1453125"/>
            <a:chExt cx="735125" cy="513838"/>
          </a:xfrm>
        </p:grpSpPr>
        <p:sp>
          <p:nvSpPr>
            <p:cNvPr id="2192" name="Google Shape;2192;p116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2193" name="Google Shape;2193;p116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2194" name="Google Shape;2194;p116"/>
          <p:cNvGrpSpPr/>
          <p:nvPr/>
        </p:nvGrpSpPr>
        <p:grpSpPr>
          <a:xfrm>
            <a:off x="445467" y="3419403"/>
            <a:ext cx="546418" cy="390260"/>
            <a:chOff x="463425" y="1453125"/>
            <a:chExt cx="735125" cy="513838"/>
          </a:xfrm>
        </p:grpSpPr>
        <p:sp>
          <p:nvSpPr>
            <p:cNvPr id="2195" name="Google Shape;2195;p116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2196" name="Google Shape;2196;p116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2197" name="Google Shape;2197;p116"/>
          <p:cNvGrpSpPr/>
          <p:nvPr/>
        </p:nvGrpSpPr>
        <p:grpSpPr>
          <a:xfrm>
            <a:off x="445467" y="3959637"/>
            <a:ext cx="546418" cy="390260"/>
            <a:chOff x="463425" y="1453125"/>
            <a:chExt cx="735125" cy="513838"/>
          </a:xfrm>
        </p:grpSpPr>
        <p:sp>
          <p:nvSpPr>
            <p:cNvPr id="2198" name="Google Shape;2198;p116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2199" name="Google Shape;2199;p116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2200" name="Google Shape;2200;p116"/>
          <p:cNvGrpSpPr/>
          <p:nvPr/>
        </p:nvGrpSpPr>
        <p:grpSpPr>
          <a:xfrm>
            <a:off x="445467" y="4499870"/>
            <a:ext cx="546418" cy="390260"/>
            <a:chOff x="463425" y="1453125"/>
            <a:chExt cx="735125" cy="513838"/>
          </a:xfrm>
        </p:grpSpPr>
        <p:sp>
          <p:nvSpPr>
            <p:cNvPr id="2201" name="Google Shape;2201;p116"/>
            <p:cNvSpPr/>
            <p:nvPr/>
          </p:nvSpPr>
          <p:spPr>
            <a:xfrm>
              <a:off x="463425" y="1453125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2202" name="Google Shape;2202;p116"/>
            <p:cNvSpPr/>
            <p:nvPr/>
          </p:nvSpPr>
          <p:spPr>
            <a:xfrm flipH="1" rot="10800000">
              <a:off x="463425" y="1722738"/>
              <a:ext cx="735125" cy="244225"/>
            </a:xfrm>
            <a:custGeom>
              <a:rect b="b" l="l" r="r" t="t"/>
              <a:pathLst>
                <a:path extrusionOk="0" h="9769" w="29405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pic>
        <p:nvPicPr>
          <p:cNvPr id="2203" name="Google Shape;2203;p116"/>
          <p:cNvPicPr preferRelativeResize="0"/>
          <p:nvPr/>
        </p:nvPicPr>
        <p:blipFill rotWithShape="1">
          <a:blip r:embed="rId3">
            <a:alphaModFix/>
          </a:blip>
          <a:srcRect b="0" l="23750" r="23750" t="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D2DE"/>
        </a:solidFill>
      </p:bgPr>
    </p:bg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117"/>
          <p:cNvSpPr/>
          <p:nvPr/>
        </p:nvSpPr>
        <p:spPr>
          <a:xfrm>
            <a:off x="218275" y="4862675"/>
            <a:ext cx="8699400" cy="1056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Hours Quota</a:t>
            </a:r>
            <a:endParaRPr/>
          </a:p>
        </p:txBody>
      </p:sp>
      <p:sp>
        <p:nvSpPr>
          <p:cNvPr id="2210" name="Google Shape;2210;p1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access to labs during and after class.</a:t>
            </a:r>
            <a:endParaRPr/>
          </a:p>
        </p:txBody>
      </p:sp>
      <p:sp>
        <p:nvSpPr>
          <p:cNvPr id="2211" name="Google Shape;2211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2" name="Google Shape;2212;p117"/>
          <p:cNvSpPr txBox="1"/>
          <p:nvPr>
            <p:ph idx="3" type="body"/>
          </p:nvPr>
        </p:nvSpPr>
        <p:spPr>
          <a:xfrm>
            <a:off x="175" y="1246750"/>
            <a:ext cx="91440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 will start up automatically prior to class and will automatically shut down when class is over.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17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4" name="Google Shape;2214;p117"/>
          <p:cNvPicPr preferRelativeResize="0"/>
          <p:nvPr/>
        </p:nvPicPr>
        <p:blipFill rotWithShape="1">
          <a:blip r:embed="rId3">
            <a:alphaModFix/>
          </a:blip>
          <a:srcRect b="0" l="23750" r="23750" t="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15" name="Google Shape;2215;p117"/>
          <p:cNvPicPr preferRelativeResize="0"/>
          <p:nvPr/>
        </p:nvPicPr>
        <p:blipFill rotWithShape="1">
          <a:blip r:embed="rId4">
            <a:alphaModFix/>
          </a:blip>
          <a:srcRect b="-1428" l="0" r="0" t="2896"/>
          <a:stretch/>
        </p:blipFill>
        <p:spPr>
          <a:xfrm>
            <a:off x="179025" y="1570025"/>
            <a:ext cx="4897000" cy="373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117"/>
          <p:cNvSpPr/>
          <p:nvPr/>
        </p:nvSpPr>
        <p:spPr>
          <a:xfrm>
            <a:off x="5200000" y="1883000"/>
            <a:ext cx="3203100" cy="2957700"/>
          </a:xfrm>
          <a:prstGeom prst="snip1Rect">
            <a:avLst>
              <a:gd fmla="val 11529" name="adj"/>
            </a:avLst>
          </a:prstGeom>
          <a:solidFill>
            <a:srgbClr val="F7EF6A"/>
          </a:solidFill>
          <a:ln>
            <a:noFill/>
          </a:ln>
        </p:spPr>
        <p:txBody>
          <a:bodyPr anchorCtr="0" anchor="ctr" bIns="0" lIns="228600" spcFirstLastPara="1" rIns="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Outside of class hours,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student will be provided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hours of Azure lab access.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students exceed that quota,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will be provided an additional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 hours.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exceed those additional hours,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will be provided an additional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 hours. Once students exceed that final quota, they will not be provided any additional hours.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D2DE"/>
        </a:solidFill>
      </p:bgPr>
    </p:bg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Hours Quota</a:t>
            </a:r>
            <a:endParaRPr/>
          </a:p>
        </p:txBody>
      </p:sp>
      <p:sp>
        <p:nvSpPr>
          <p:cNvPr id="2222" name="Google Shape;2222;p1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properly shut off their machines or they will lose their quota hours.</a:t>
            </a:r>
            <a:endParaRPr/>
          </a:p>
        </p:txBody>
      </p:sp>
      <p:sp>
        <p:nvSpPr>
          <p:cNvPr id="2223" name="Google Shape;2223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4" name="Google Shape;2224;p1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18"/>
          <p:cNvSpPr txBox="1"/>
          <p:nvPr>
            <p:ph idx="3" type="body"/>
          </p:nvPr>
        </p:nvSpPr>
        <p:spPr>
          <a:xfrm>
            <a:off x="175" y="1284250"/>
            <a:ext cx="3612000" cy="1272900"/>
          </a:xfrm>
          <a:prstGeom prst="rect">
            <a:avLst/>
          </a:prstGeom>
        </p:spPr>
        <p:txBody>
          <a:bodyPr anchorCtr="0" anchor="t" bIns="0" lIns="4572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is important to properly shut off </a:t>
            </a:r>
            <a:br>
              <a:rPr lang="en"/>
            </a:br>
            <a:r>
              <a:rPr lang="en"/>
              <a:t>these lab environments.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students do not, they will accidentally use up their quota hours. </a:t>
            </a:r>
            <a:endParaRPr/>
          </a:p>
        </p:txBody>
      </p:sp>
      <p:pic>
        <p:nvPicPr>
          <p:cNvPr id="2226" name="Google Shape;2226;p118"/>
          <p:cNvPicPr preferRelativeResize="0"/>
          <p:nvPr/>
        </p:nvPicPr>
        <p:blipFill rotWithShape="1">
          <a:blip r:embed="rId3">
            <a:alphaModFix/>
          </a:blip>
          <a:srcRect b="0" l="2759" r="2749" t="0"/>
          <a:stretch/>
        </p:blipFill>
        <p:spPr>
          <a:xfrm>
            <a:off x="3702700" y="1144350"/>
            <a:ext cx="5247925" cy="39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7" name="Google Shape;2227;p118"/>
          <p:cNvSpPr/>
          <p:nvPr/>
        </p:nvSpPr>
        <p:spPr>
          <a:xfrm flipH="1">
            <a:off x="476975" y="2499875"/>
            <a:ext cx="2942100" cy="1779000"/>
          </a:xfrm>
          <a:prstGeom prst="snip1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13715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Students can see how many quota hours they have remaining on the </a:t>
            </a:r>
            <a:b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 environment card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Azure dashboard.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D2DE"/>
        </a:solidFill>
      </p:bgPr>
    </p:bg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Retaining Lab Work </a:t>
            </a:r>
            <a:endParaRPr/>
          </a:p>
        </p:txBody>
      </p:sp>
      <p:sp>
        <p:nvSpPr>
          <p:cNvPr id="2233" name="Google Shape;2233;p1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work will not be deleted between classes.</a:t>
            </a:r>
            <a:endParaRPr/>
          </a:p>
        </p:txBody>
      </p:sp>
      <p:sp>
        <p:nvSpPr>
          <p:cNvPr id="2234" name="Google Shape;2234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5" name="Google Shape;2235;p1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119"/>
          <p:cNvSpPr/>
          <p:nvPr/>
        </p:nvSpPr>
        <p:spPr>
          <a:xfrm>
            <a:off x="428725" y="1291900"/>
            <a:ext cx="2712300" cy="3390000"/>
          </a:xfrm>
          <a:prstGeom prst="rect">
            <a:avLst/>
          </a:prstGeom>
          <a:solidFill>
            <a:srgbClr val="77C0CB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19"/>
          <p:cNvSpPr txBox="1"/>
          <p:nvPr/>
        </p:nvSpPr>
        <p:spPr>
          <a:xfrm>
            <a:off x="579025" y="3371975"/>
            <a:ext cx="24117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machines’ hard drives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 don’t delete anything unless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choose to.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38" name="Google Shape;2238;p119"/>
          <p:cNvGrpSpPr/>
          <p:nvPr/>
        </p:nvGrpSpPr>
        <p:grpSpPr>
          <a:xfrm>
            <a:off x="762798" y="1504255"/>
            <a:ext cx="2044154" cy="1781804"/>
            <a:chOff x="3740974" y="1629800"/>
            <a:chExt cx="1368426" cy="1192800"/>
          </a:xfrm>
        </p:grpSpPr>
        <p:pic>
          <p:nvPicPr>
            <p:cNvPr id="2239" name="Google Shape;2239;p1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0" name="Google Shape;2240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1" name="Google Shape;2241;p119"/>
          <p:cNvSpPr/>
          <p:nvPr/>
        </p:nvSpPr>
        <p:spPr>
          <a:xfrm>
            <a:off x="3357663" y="1291900"/>
            <a:ext cx="2712300" cy="3390000"/>
          </a:xfrm>
          <a:prstGeom prst="rect">
            <a:avLst/>
          </a:prstGeom>
          <a:solidFill>
            <a:srgbClr val="77C0CB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119"/>
          <p:cNvSpPr txBox="1"/>
          <p:nvPr/>
        </p:nvSpPr>
        <p:spPr>
          <a:xfrm>
            <a:off x="3424225" y="3371975"/>
            <a:ext cx="25626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However your lab environment needs to be reset, all work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will be deleted.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43" name="Google Shape;2243;p119"/>
          <p:cNvGrpSpPr/>
          <p:nvPr/>
        </p:nvGrpSpPr>
        <p:grpSpPr>
          <a:xfrm>
            <a:off x="3691735" y="1504255"/>
            <a:ext cx="2044154" cy="1781804"/>
            <a:chOff x="3740974" y="1629800"/>
            <a:chExt cx="1368426" cy="1192800"/>
          </a:xfrm>
        </p:grpSpPr>
        <p:pic>
          <p:nvPicPr>
            <p:cNvPr id="2244" name="Google Shape;2244;p1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5" name="Google Shape;2245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6" name="Google Shape;2246;p119"/>
          <p:cNvSpPr/>
          <p:nvPr/>
        </p:nvSpPr>
        <p:spPr>
          <a:xfrm>
            <a:off x="6286600" y="1291900"/>
            <a:ext cx="2712300" cy="3390000"/>
          </a:xfrm>
          <a:prstGeom prst="rect">
            <a:avLst/>
          </a:prstGeom>
          <a:solidFill>
            <a:srgbClr val="77C0CB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19"/>
          <p:cNvSpPr txBox="1"/>
          <p:nvPr/>
        </p:nvSpPr>
        <p:spPr>
          <a:xfrm>
            <a:off x="6344675" y="3371975"/>
            <a:ext cx="25626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For example, VMs can be reset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accidentally misconfigure your environment or have issues with any of the individual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machines in an environment.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48" name="Google Shape;2248;p119"/>
          <p:cNvGrpSpPr/>
          <p:nvPr/>
        </p:nvGrpSpPr>
        <p:grpSpPr>
          <a:xfrm>
            <a:off x="6620673" y="1504255"/>
            <a:ext cx="2044154" cy="1781804"/>
            <a:chOff x="3740974" y="1629800"/>
            <a:chExt cx="1368426" cy="1192800"/>
          </a:xfrm>
        </p:grpSpPr>
        <p:pic>
          <p:nvPicPr>
            <p:cNvPr id="2249" name="Google Shape;2249;p1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0" name="Google Shape;2250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5D2DE"/>
        </a:solidFill>
      </p:bgPr>
    </p:bg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Your Passwords!</a:t>
            </a:r>
            <a:endParaRPr/>
          </a:p>
        </p:txBody>
      </p:sp>
      <p:sp>
        <p:nvSpPr>
          <p:cNvPr id="2256" name="Google Shape;2256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</a:rPr>
              <a:t>You must remember your passwords.</a:t>
            </a:r>
            <a:endParaRPr sz="2100"/>
          </a:p>
        </p:txBody>
      </p:sp>
      <p:sp>
        <p:nvSpPr>
          <p:cNvPr id="2257" name="Google Shape;2257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8" name="Google Shape;2258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20"/>
          <p:cNvSpPr txBox="1"/>
          <p:nvPr>
            <p:ph idx="3" type="body"/>
          </p:nvPr>
        </p:nvSpPr>
        <p:spPr>
          <a:xfrm>
            <a:off x="175" y="1284250"/>
            <a:ext cx="3891600" cy="1486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When you access Azure for the first time, you will be prompted to create new passwords. It is recommended that you store these passwords using a password manager. </a:t>
            </a:r>
            <a:endParaRPr/>
          </a:p>
        </p:txBody>
      </p:sp>
      <p:pic>
        <p:nvPicPr>
          <p:cNvPr id="2260" name="Google Shape;226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50" y="1129600"/>
            <a:ext cx="5247926" cy="3918452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p120"/>
          <p:cNvSpPr/>
          <p:nvPr/>
        </p:nvSpPr>
        <p:spPr>
          <a:xfrm flipH="1">
            <a:off x="476975" y="2647050"/>
            <a:ext cx="2942100" cy="1176000"/>
          </a:xfrm>
          <a:prstGeom prst="snip1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will take up to </a:t>
            </a: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36 hours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reset a password.</a:t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12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now receive your registration link and unique Azure login credentials. </a:t>
            </a:r>
            <a:endParaRPr/>
          </a:p>
        </p:txBody>
      </p:sp>
      <p:sp>
        <p:nvSpPr>
          <p:cNvPr id="2267" name="Google Shape;2267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8" name="Google Shape;2268;p1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9A9"/>
        </a:solidFill>
      </p:bgPr>
    </p:bg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22"/>
          <p:cNvSpPr/>
          <p:nvPr/>
        </p:nvSpPr>
        <p:spPr>
          <a:xfrm>
            <a:off x="-775" y="1744350"/>
            <a:ext cx="9144000" cy="258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 via RDP</a:t>
            </a:r>
            <a:endParaRPr/>
          </a:p>
        </p:txBody>
      </p:sp>
      <p:sp>
        <p:nvSpPr>
          <p:cNvPr id="2275" name="Google Shape;2275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connect to our VMs using Remote Desktop Protocol (</a:t>
            </a:r>
            <a:r>
              <a:rPr lang="en"/>
              <a:t>RDP</a:t>
            </a:r>
            <a:r>
              <a:rPr lang="en"/>
              <a:t>), a proprietary protocol that allows us to log into and interact with a remote machine.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76" name="Google Shape;2276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7" name="Google Shape;2277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2"/>
          <p:cNvSpPr/>
          <p:nvPr/>
        </p:nvSpPr>
        <p:spPr>
          <a:xfrm>
            <a:off x="1044200" y="3114225"/>
            <a:ext cx="1278300" cy="48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3"/>
              </a:rPr>
              <a:t>macOS </a:t>
            </a:r>
            <a:br>
              <a:rPr lang="en" sz="16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4"/>
              </a:rPr>
            </a:br>
            <a:r>
              <a:rPr lang="en" sz="16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5"/>
              </a:rPr>
              <a:t>RDP Client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79" name="Google Shape;2279;p122"/>
          <p:cNvPicPr preferRelativeResize="0"/>
          <p:nvPr/>
        </p:nvPicPr>
        <p:blipFill rotWithShape="1">
          <a:blip r:embed="rId6">
            <a:alphaModFix/>
          </a:blip>
          <a:srcRect b="23113" l="16490" r="13574" t="21802"/>
          <a:stretch/>
        </p:blipFill>
        <p:spPr>
          <a:xfrm>
            <a:off x="4105275" y="2388875"/>
            <a:ext cx="2400975" cy="1891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122"/>
          <p:cNvSpPr txBox="1"/>
          <p:nvPr>
            <p:ph idx="3" type="body"/>
          </p:nvPr>
        </p:nvSpPr>
        <p:spPr>
          <a:xfrm>
            <a:off x="175" y="1990950"/>
            <a:ext cx="8833500" cy="429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In order to use RDP, you must install an RDP Client.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81" name="Google Shape;2281;p122"/>
          <p:cNvCxnSpPr>
            <a:endCxn id="2282" idx="1"/>
          </p:cNvCxnSpPr>
          <p:nvPr/>
        </p:nvCxnSpPr>
        <p:spPr>
          <a:xfrm>
            <a:off x="2322213" y="3356913"/>
            <a:ext cx="63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2283" name="Google Shape;2283;p122"/>
          <p:cNvGrpSpPr/>
          <p:nvPr/>
        </p:nvGrpSpPr>
        <p:grpSpPr>
          <a:xfrm>
            <a:off x="2955763" y="2758863"/>
            <a:ext cx="1196100" cy="1196100"/>
            <a:chOff x="3973950" y="2311775"/>
            <a:chExt cx="1196100" cy="1196100"/>
          </a:xfrm>
        </p:grpSpPr>
        <p:sp>
          <p:nvSpPr>
            <p:cNvPr id="2284" name="Google Shape;2284;p122"/>
            <p:cNvSpPr/>
            <p:nvPr/>
          </p:nvSpPr>
          <p:spPr>
            <a:xfrm>
              <a:off x="3973950" y="2311775"/>
              <a:ext cx="1196100" cy="119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2" name="Google Shape;2282;p1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74300" y="2312125"/>
              <a:ext cx="1195400" cy="1195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85" name="Google Shape;2285;p122"/>
          <p:cNvCxnSpPr/>
          <p:nvPr/>
        </p:nvCxnSpPr>
        <p:spPr>
          <a:xfrm>
            <a:off x="5872338" y="3356913"/>
            <a:ext cx="63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6" name="Google Shape;2286;p122"/>
          <p:cNvSpPr/>
          <p:nvPr/>
        </p:nvSpPr>
        <p:spPr>
          <a:xfrm>
            <a:off x="6539775" y="3114225"/>
            <a:ext cx="1278300" cy="48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8"/>
              </a:rPr>
              <a:t>Windows</a:t>
            </a:r>
            <a:br>
              <a:rPr lang="en" sz="16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9"/>
              </a:rPr>
            </a:br>
            <a:r>
              <a:rPr lang="en" sz="1600" u="sng">
                <a:solidFill>
                  <a:schemeClr val="hlink"/>
                </a:solidFill>
                <a:latin typeface="Roboto Medium"/>
                <a:ea typeface="Roboto Medium"/>
                <a:cs typeface="Roboto Medium"/>
                <a:sym typeface="Roboto Medium"/>
                <a:hlinkClick r:id="rId10"/>
              </a:rPr>
              <a:t>RDP Client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2" name="Google Shape;2292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Azure RDP Demonstration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42" name="Google Shape;2042;p106"/>
          <p:cNvSpPr txBox="1"/>
          <p:nvPr>
            <p:ph type="title"/>
          </p:nvPr>
        </p:nvSpPr>
        <p:spPr>
          <a:xfrm>
            <a:off x="0" y="2001475"/>
            <a:ext cx="8595300" cy="984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Get Ready for a </a:t>
            </a:r>
            <a:endParaRPr sz="3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Linux Scavenger Hunt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043" name="Google Shape;2043;p106"/>
          <p:cNvSpPr/>
          <p:nvPr/>
        </p:nvSpPr>
        <p:spPr>
          <a:xfrm>
            <a:off x="5486450" y="1150750"/>
            <a:ext cx="1545900" cy="1545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e</a:t>
            </a:r>
            <a:r>
              <a:rPr b="1" lang="en" sz="700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cho "alias </a:t>
            </a:r>
            <a:br>
              <a:rPr b="1" lang="en" sz="700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en" sz="700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reload='source </a:t>
            </a:r>
            <a:br>
              <a:rPr b="1" lang="en" sz="700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b="1" lang="en" sz="700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~/.bashrc &amp;&amp; echo Bash config reloaded'" &gt;&gt; /home/sysadmin/.bashrc</a:t>
            </a:r>
            <a:endParaRPr b="1" sz="700">
              <a:solidFill>
                <a:srgbClr val="0B5394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0B5394"/>
                </a:solidFill>
                <a:latin typeface="Inconsolata"/>
                <a:ea typeface="Inconsolata"/>
                <a:cs typeface="Inconsolata"/>
                <a:sym typeface="Inconsolata"/>
              </a:rPr>
              <a:t>    echo "alias lsa='ls -a'" &gt;&gt; /home /sysadmin/ .bashrc echo "alias docs='cd </a:t>
            </a:r>
            <a:endParaRPr b="1" sz="700">
              <a:solidFill>
                <a:srgbClr val="0B5394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9A9"/>
        </a:solidFill>
      </p:bgPr>
    </p:bg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24"/>
          <p:cNvSpPr/>
          <p:nvPr/>
        </p:nvSpPr>
        <p:spPr>
          <a:xfrm>
            <a:off x="218275" y="4862675"/>
            <a:ext cx="8699400" cy="105600"/>
          </a:xfrm>
          <a:prstGeom prst="rect">
            <a:avLst/>
          </a:prstGeom>
          <a:solidFill>
            <a:srgbClr val="F9C9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24"/>
          <p:cNvSpPr/>
          <p:nvPr/>
        </p:nvSpPr>
        <p:spPr>
          <a:xfrm>
            <a:off x="3875275" y="1597775"/>
            <a:ext cx="4695000" cy="3104100"/>
          </a:xfrm>
          <a:prstGeom prst="rect">
            <a:avLst/>
          </a:prstGeom>
          <a:solidFill>
            <a:srgbClr val="FCE4D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4572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Windows RDP Host VM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0" name="Google Shape;2300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Hyper-V</a:t>
            </a:r>
            <a:endParaRPr/>
          </a:p>
        </p:txBody>
      </p:sp>
      <p:sp>
        <p:nvSpPr>
          <p:cNvPr id="2301" name="Google Shape;2301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the </a:t>
            </a:r>
            <a:r>
              <a:rPr lang="en"/>
              <a:t>lab environments</a:t>
            </a:r>
            <a:r>
              <a:rPr lang="en"/>
              <a:t> consist of one or more VMs running inside of a Windows host, using a technology called Hyper-V.</a:t>
            </a:r>
            <a:endParaRPr/>
          </a:p>
        </p:txBody>
      </p:sp>
      <p:sp>
        <p:nvSpPr>
          <p:cNvPr id="2302" name="Google Shape;2302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3" name="Google Shape;2303;p124"/>
          <p:cNvSpPr txBox="1"/>
          <p:nvPr>
            <p:ph idx="3" type="body"/>
          </p:nvPr>
        </p:nvSpPr>
        <p:spPr>
          <a:xfrm>
            <a:off x="175" y="1284250"/>
            <a:ext cx="3837600" cy="1227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other words, you will connect </a:t>
            </a:r>
            <a:br>
              <a:rPr lang="en"/>
            </a:br>
            <a:r>
              <a:rPr lang="en"/>
              <a:t>to a Windows computer which contains several VMs inside of it.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24"/>
          <p:cNvSpPr/>
          <p:nvPr/>
        </p:nvSpPr>
        <p:spPr>
          <a:xfrm>
            <a:off x="4017625" y="1718575"/>
            <a:ext cx="4410300" cy="2160000"/>
          </a:xfrm>
          <a:prstGeom prst="rect">
            <a:avLst/>
          </a:prstGeom>
          <a:solidFill>
            <a:srgbClr val="FCE4D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3657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Access VMs via Hyper-V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5" name="Google Shape;2305;p124"/>
          <p:cNvPicPr preferRelativeResize="0"/>
          <p:nvPr/>
        </p:nvPicPr>
        <p:blipFill rotWithShape="1">
          <a:blip r:embed="rId3">
            <a:alphaModFix/>
          </a:blip>
          <a:srcRect b="24568" l="0" r="0" t="0"/>
          <a:stretch/>
        </p:blipFill>
        <p:spPr>
          <a:xfrm>
            <a:off x="5922875" y="4591600"/>
            <a:ext cx="599800" cy="55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6" name="Google Shape;2306;p124"/>
          <p:cNvGrpSpPr/>
          <p:nvPr/>
        </p:nvGrpSpPr>
        <p:grpSpPr>
          <a:xfrm>
            <a:off x="4633301" y="1873606"/>
            <a:ext cx="1080098" cy="941477"/>
            <a:chOff x="5510974" y="1629800"/>
            <a:chExt cx="1368426" cy="1192800"/>
          </a:xfrm>
        </p:grpSpPr>
        <p:pic>
          <p:nvPicPr>
            <p:cNvPr id="2307" name="Google Shape;2307;p1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8" name="Google Shape;2308;p1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0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9" name="Google Shape;2309;p124"/>
          <p:cNvGrpSpPr/>
          <p:nvPr/>
        </p:nvGrpSpPr>
        <p:grpSpPr>
          <a:xfrm>
            <a:off x="6652813" y="1873593"/>
            <a:ext cx="1080098" cy="941477"/>
            <a:chOff x="5510974" y="1629800"/>
            <a:chExt cx="1368426" cy="1192800"/>
          </a:xfrm>
        </p:grpSpPr>
        <p:pic>
          <p:nvPicPr>
            <p:cNvPr id="2310" name="Google Shape;2310;p1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1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0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2" name="Google Shape;2312;p124"/>
          <p:cNvGrpSpPr/>
          <p:nvPr/>
        </p:nvGrpSpPr>
        <p:grpSpPr>
          <a:xfrm>
            <a:off x="4634147" y="4011393"/>
            <a:ext cx="683802" cy="595326"/>
            <a:chOff x="5510974" y="1629800"/>
            <a:chExt cx="1368426" cy="1192800"/>
          </a:xfrm>
        </p:grpSpPr>
        <p:pic>
          <p:nvPicPr>
            <p:cNvPr id="2313" name="Google Shape;2313;p1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4" name="Google Shape;2314;p1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0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5" name="Google Shape;2315;p124"/>
          <p:cNvSpPr txBox="1"/>
          <p:nvPr/>
        </p:nvSpPr>
        <p:spPr>
          <a:xfrm>
            <a:off x="4339188" y="2852325"/>
            <a:ext cx="16683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Windows 10 VM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6" name="Google Shape;2316;p124"/>
          <p:cNvSpPr txBox="1"/>
          <p:nvPr/>
        </p:nvSpPr>
        <p:spPr>
          <a:xfrm>
            <a:off x="6279363" y="2852325"/>
            <a:ext cx="18270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Windows Server VM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7" name="Google Shape;2317;p124"/>
          <p:cNvSpPr/>
          <p:nvPr/>
        </p:nvSpPr>
        <p:spPr>
          <a:xfrm flipH="1">
            <a:off x="476975" y="2589375"/>
            <a:ext cx="2942100" cy="1717800"/>
          </a:xfrm>
          <a:prstGeom prst="snip1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91425" lIns="13715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Therefore, even when class will use Linux operating systems or other VMs,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still connect to a Windows machine first.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18" name="Google Shape;2318;p124"/>
          <p:cNvGrpSpPr/>
          <p:nvPr/>
        </p:nvGrpSpPr>
        <p:grpSpPr>
          <a:xfrm>
            <a:off x="7242272" y="3374800"/>
            <a:ext cx="636600" cy="636600"/>
            <a:chOff x="7202322" y="2736625"/>
            <a:chExt cx="636600" cy="636600"/>
          </a:xfrm>
        </p:grpSpPr>
        <p:sp>
          <p:nvSpPr>
            <p:cNvPr id="2319" name="Google Shape;2319;p124"/>
            <p:cNvSpPr/>
            <p:nvPr/>
          </p:nvSpPr>
          <p:spPr>
            <a:xfrm>
              <a:off x="7202322" y="2736625"/>
              <a:ext cx="636600" cy="6366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20" name="Google Shape;2320;p1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01750" y="2836063"/>
              <a:ext cx="437750" cy="437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6" name="Google Shape;2326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2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Hyper-V Manager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9A9"/>
        </a:solidFill>
      </p:bgPr>
    </p:bg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Hyper-V Saved State</a:t>
            </a:r>
            <a:endParaRPr/>
          </a:p>
        </p:txBody>
      </p:sp>
      <p:sp>
        <p:nvSpPr>
          <p:cNvPr id="2333" name="Google Shape;2333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Hyper-V VMs should be shut down after every session in order to avoid the Hyper-V Machine going into a hibernation known as a Saved State</a:t>
            </a:r>
            <a:endParaRPr/>
          </a:p>
        </p:txBody>
      </p:sp>
      <p:sp>
        <p:nvSpPr>
          <p:cNvPr id="2334" name="Google Shape;2334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5" name="Google Shape;2335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26"/>
          <p:cNvSpPr txBox="1"/>
          <p:nvPr>
            <p:ph idx="3" type="body"/>
          </p:nvPr>
        </p:nvSpPr>
        <p:spPr>
          <a:xfrm>
            <a:off x="175" y="1529150"/>
            <a:ext cx="4134600" cy="13959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a machine goes into a saved state, </a:t>
            </a:r>
            <a:br>
              <a:rPr lang="en"/>
            </a:br>
            <a:r>
              <a:rPr lang="en"/>
              <a:t>you may see the error </a:t>
            </a:r>
            <a:r>
              <a:rPr b="1" lang="en"/>
              <a:t>The application encountered an error while attempting to change the state of the 'VM-Name'</a:t>
            </a:r>
            <a:r>
              <a:rPr lang="en"/>
              <a:t>. </a:t>
            </a:r>
            <a:endParaRPr/>
          </a:p>
        </p:txBody>
      </p:sp>
      <p:grpSp>
        <p:nvGrpSpPr>
          <p:cNvPr id="2337" name="Google Shape;2337;p126"/>
          <p:cNvGrpSpPr/>
          <p:nvPr/>
        </p:nvGrpSpPr>
        <p:grpSpPr>
          <a:xfrm>
            <a:off x="3928675" y="1563750"/>
            <a:ext cx="4941000" cy="2617500"/>
            <a:chOff x="3928675" y="1563750"/>
            <a:chExt cx="4941000" cy="2617500"/>
          </a:xfrm>
        </p:grpSpPr>
        <p:sp>
          <p:nvSpPr>
            <p:cNvPr id="2338" name="Google Shape;2338;p126"/>
            <p:cNvSpPr/>
            <p:nvPr/>
          </p:nvSpPr>
          <p:spPr>
            <a:xfrm>
              <a:off x="3928675" y="1563750"/>
              <a:ext cx="4941000" cy="2617500"/>
            </a:xfrm>
            <a:prstGeom prst="rect">
              <a:avLst/>
            </a:prstGeom>
            <a:solidFill>
              <a:srgbClr val="68825D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Hyper-V Manager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339" name="Google Shape;2339;p126"/>
            <p:cNvSpPr/>
            <p:nvPr/>
          </p:nvSpPr>
          <p:spPr>
            <a:xfrm>
              <a:off x="4007725" y="1968450"/>
              <a:ext cx="4782900" cy="1655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26"/>
            <p:cNvSpPr/>
            <p:nvPr/>
          </p:nvSpPr>
          <p:spPr>
            <a:xfrm>
              <a:off x="8307625" y="1563750"/>
              <a:ext cx="483000" cy="279600"/>
            </a:xfrm>
            <a:prstGeom prst="rect">
              <a:avLst/>
            </a:prstGeom>
            <a:solidFill>
              <a:srgbClr val="C620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1" name="Google Shape;2341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7662" y="1590100"/>
              <a:ext cx="242924" cy="243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2" name="Google Shape;2342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00975" y="2336375"/>
              <a:ext cx="364373" cy="36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3" name="Google Shape;2343;p126"/>
            <p:cNvSpPr txBox="1"/>
            <p:nvPr/>
          </p:nvSpPr>
          <p:spPr>
            <a:xfrm>
              <a:off x="4733125" y="2264150"/>
              <a:ext cx="38745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>
                  <a:solidFill>
                    <a:srgbClr val="3C78D8"/>
                  </a:solidFill>
                  <a:latin typeface="Inconsolata Regular"/>
                  <a:ea typeface="Inconsolata Regular"/>
                  <a:cs typeface="Inconsolata Regular"/>
                  <a:sym typeface="Inconsolata Regular"/>
                </a:rPr>
                <a:t>The application encountered an error while attempting to change the state of the 'VM-Name'</a:t>
              </a:r>
              <a:endParaRPr sz="1600">
                <a:solidFill>
                  <a:srgbClr val="3C78D8"/>
                </a:solidFill>
                <a:latin typeface="Inconsolata Regular"/>
                <a:ea typeface="Inconsolata Regular"/>
                <a:cs typeface="Inconsolata Regular"/>
                <a:sym typeface="Inconsolata Regular"/>
              </a:endParaRPr>
            </a:p>
          </p:txBody>
        </p:sp>
        <p:sp>
          <p:nvSpPr>
            <p:cNvPr id="2344" name="Google Shape;2344;p126"/>
            <p:cNvSpPr/>
            <p:nvPr/>
          </p:nvSpPr>
          <p:spPr>
            <a:xfrm>
              <a:off x="4007725" y="3624150"/>
              <a:ext cx="4782900" cy="4689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5" name="Google Shape;2345;p126"/>
            <p:cNvGrpSpPr/>
            <p:nvPr/>
          </p:nvGrpSpPr>
          <p:grpSpPr>
            <a:xfrm>
              <a:off x="4208148" y="3683550"/>
              <a:ext cx="350100" cy="350100"/>
              <a:chOff x="4208148" y="3683550"/>
              <a:chExt cx="350100" cy="350100"/>
            </a:xfrm>
          </p:grpSpPr>
          <p:sp>
            <p:nvSpPr>
              <p:cNvPr id="2346" name="Google Shape;2346;p126"/>
              <p:cNvSpPr/>
              <p:nvPr/>
            </p:nvSpPr>
            <p:spPr>
              <a:xfrm>
                <a:off x="4208148" y="3683550"/>
                <a:ext cx="350100" cy="350100"/>
              </a:xfrm>
              <a:prstGeom prst="ellipse">
                <a:avLst/>
              </a:prstGeom>
              <a:solidFill>
                <a:srgbClr val="FFFFFF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126"/>
              <p:cNvSpPr/>
              <p:nvPr/>
            </p:nvSpPr>
            <p:spPr>
              <a:xfrm>
                <a:off x="4283001" y="3811625"/>
                <a:ext cx="200335" cy="115764"/>
              </a:xfrm>
              <a:custGeom>
                <a:rect b="b" l="l" r="r" t="t"/>
                <a:pathLst>
                  <a:path extrusionOk="0" h="164789" w="285174">
                    <a:moveTo>
                      <a:pt x="27105" y="0"/>
                    </a:moveTo>
                    <a:cubicBezTo>
                      <a:pt x="20761" y="0"/>
                      <a:pt x="14417" y="2379"/>
                      <a:pt x="9516" y="7137"/>
                    </a:cubicBezTo>
                    <a:cubicBezTo>
                      <a:pt x="0" y="16940"/>
                      <a:pt x="0" y="32511"/>
                      <a:pt x="9516" y="42315"/>
                    </a:cubicBezTo>
                    <a:lnTo>
                      <a:pt x="124854" y="157652"/>
                    </a:lnTo>
                    <a:cubicBezTo>
                      <a:pt x="129756" y="162410"/>
                      <a:pt x="136099" y="164789"/>
                      <a:pt x="142443" y="164789"/>
                    </a:cubicBezTo>
                    <a:cubicBezTo>
                      <a:pt x="148786" y="164789"/>
                      <a:pt x="155130" y="162410"/>
                      <a:pt x="160032" y="157652"/>
                    </a:cubicBezTo>
                    <a:lnTo>
                      <a:pt x="275370" y="42315"/>
                    </a:lnTo>
                    <a:cubicBezTo>
                      <a:pt x="285174" y="32511"/>
                      <a:pt x="285174" y="16940"/>
                      <a:pt x="275370" y="7137"/>
                    </a:cubicBezTo>
                    <a:cubicBezTo>
                      <a:pt x="270468" y="2379"/>
                      <a:pt x="264124" y="0"/>
                      <a:pt x="257781" y="0"/>
                    </a:cubicBezTo>
                    <a:cubicBezTo>
                      <a:pt x="251437" y="0"/>
                      <a:pt x="245094" y="2379"/>
                      <a:pt x="240192" y="7137"/>
                    </a:cubicBezTo>
                    <a:lnTo>
                      <a:pt x="142443" y="104885"/>
                    </a:lnTo>
                    <a:lnTo>
                      <a:pt x="44694" y="7137"/>
                    </a:lnTo>
                    <a:cubicBezTo>
                      <a:pt x="39792" y="2379"/>
                      <a:pt x="33448" y="0"/>
                      <a:pt x="27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8" name="Google Shape;2348;p126"/>
            <p:cNvSpPr txBox="1"/>
            <p:nvPr/>
          </p:nvSpPr>
          <p:spPr>
            <a:xfrm>
              <a:off x="4656925" y="3806850"/>
              <a:ext cx="924000" cy="22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See details</a:t>
              </a:r>
              <a:endParaRPr b="1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2349" name="Google Shape;2349;p126"/>
            <p:cNvSpPr/>
            <p:nvPr/>
          </p:nvSpPr>
          <p:spPr>
            <a:xfrm>
              <a:off x="7851575" y="3718800"/>
              <a:ext cx="819000" cy="279600"/>
            </a:xfrm>
            <a:prstGeom prst="roundRect">
              <a:avLst>
                <a:gd fmla="val 20706" name="adj"/>
              </a:avLst>
            </a:prstGeom>
            <a:solidFill>
              <a:schemeClr val="lt2"/>
            </a:solidFill>
            <a:ln cap="flat" cmpd="sng" w="9525">
              <a:solidFill>
                <a:srgbClr val="0E79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Close</a:t>
              </a:r>
              <a:endParaRPr b="1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2350" name="Google Shape;2350;p126"/>
          <p:cNvSpPr/>
          <p:nvPr/>
        </p:nvSpPr>
        <p:spPr>
          <a:xfrm flipH="1">
            <a:off x="476975" y="2799450"/>
            <a:ext cx="2942100" cy="1234500"/>
          </a:xfrm>
          <a:prstGeom prst="snip1Rect">
            <a:avLst>
              <a:gd fmla="val 16667" name="adj"/>
            </a:avLst>
          </a:prstGeom>
          <a:solidFill>
            <a:srgbClr val="F7EF6A"/>
          </a:solidFill>
          <a:ln>
            <a:noFill/>
          </a:ln>
          <a:effectLst>
            <a:outerShdw blurRad="257175" rotWithShape="0" algn="bl" dir="5400000" dist="19050">
              <a:srgbClr val="000000">
                <a:alpha val="13000"/>
              </a:srgbClr>
            </a:outerShdw>
          </a:effectLst>
        </p:spPr>
        <p:txBody>
          <a:bodyPr anchorCtr="0" anchor="ctr" bIns="137150" lIns="13715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pre-empt this by deleting the saved state </a:t>
            </a:r>
            <a:b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 Hyper-V machine.</a:t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6" name="Google Shape;2356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2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Saved State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9A9"/>
        </a:solidFill>
      </p:bgPr>
    </p:bg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28"/>
          <p:cNvSpPr/>
          <p:nvPr/>
        </p:nvSpPr>
        <p:spPr>
          <a:xfrm>
            <a:off x="199225" y="4829900"/>
            <a:ext cx="8801100" cy="105600"/>
          </a:xfrm>
          <a:prstGeom prst="rect">
            <a:avLst/>
          </a:prstGeom>
          <a:solidFill>
            <a:srgbClr val="F9C9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Credentials</a:t>
            </a:r>
            <a:endParaRPr/>
          </a:p>
        </p:txBody>
      </p:sp>
      <p:sp>
        <p:nvSpPr>
          <p:cNvPr id="2364" name="Google Shape;2364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5" name="Google Shape;2365;p128"/>
          <p:cNvSpPr/>
          <p:nvPr/>
        </p:nvSpPr>
        <p:spPr>
          <a:xfrm>
            <a:off x="428725" y="824850"/>
            <a:ext cx="2712300" cy="4047300"/>
          </a:xfrm>
          <a:prstGeom prst="rect">
            <a:avLst/>
          </a:prstGeom>
          <a:solidFill>
            <a:srgbClr val="FCE4D2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28"/>
          <p:cNvSpPr txBox="1"/>
          <p:nvPr/>
        </p:nvSpPr>
        <p:spPr>
          <a:xfrm>
            <a:off x="741325" y="3965763"/>
            <a:ext cx="2087100" cy="726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3715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Username: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azadmin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Password: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p4ssw0rd*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67" name="Google Shape;2367;p128"/>
          <p:cNvGrpSpPr/>
          <p:nvPr/>
        </p:nvGrpSpPr>
        <p:grpSpPr>
          <a:xfrm>
            <a:off x="762798" y="2062693"/>
            <a:ext cx="2044154" cy="1781804"/>
            <a:chOff x="3740974" y="1629800"/>
            <a:chExt cx="1368426" cy="1192800"/>
          </a:xfrm>
        </p:grpSpPr>
        <p:pic>
          <p:nvPicPr>
            <p:cNvPr id="2368" name="Google Shape;2368;p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9" name="Google Shape;2369;p1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0" name="Google Shape;2370;p128"/>
          <p:cNvSpPr txBox="1"/>
          <p:nvPr/>
        </p:nvSpPr>
        <p:spPr>
          <a:xfrm>
            <a:off x="428725" y="824850"/>
            <a:ext cx="2712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91425" wrap="square" tIns="1371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Below are the credentials for the Windows RDP Host machine. </a:t>
            </a:r>
            <a:endParaRPr b="1" sz="1300">
              <a:solidFill>
                <a:srgbClr val="0366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1" name="Google Shape;2371;p128"/>
          <p:cNvSpPr/>
          <p:nvPr/>
        </p:nvSpPr>
        <p:spPr>
          <a:xfrm>
            <a:off x="3410050" y="824850"/>
            <a:ext cx="5459700" cy="4047300"/>
          </a:xfrm>
          <a:prstGeom prst="rect">
            <a:avLst/>
          </a:prstGeom>
          <a:solidFill>
            <a:srgbClr val="FCE4D2"/>
          </a:solidFill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28"/>
          <p:cNvSpPr txBox="1"/>
          <p:nvPr/>
        </p:nvSpPr>
        <p:spPr>
          <a:xfrm>
            <a:off x="3722650" y="3965763"/>
            <a:ext cx="2087100" cy="726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3715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Username: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sysadmin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Password: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cybersecurity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73" name="Google Shape;2373;p128"/>
          <p:cNvGrpSpPr/>
          <p:nvPr/>
        </p:nvGrpSpPr>
        <p:grpSpPr>
          <a:xfrm>
            <a:off x="3744123" y="2062693"/>
            <a:ext cx="2044154" cy="1781804"/>
            <a:chOff x="3740974" y="1629800"/>
            <a:chExt cx="1368426" cy="1192800"/>
          </a:xfrm>
        </p:grpSpPr>
        <p:pic>
          <p:nvPicPr>
            <p:cNvPr id="2374" name="Google Shape;2374;p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5" name="Google Shape;2375;p1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6" name="Google Shape;2376;p128"/>
          <p:cNvSpPr txBox="1"/>
          <p:nvPr/>
        </p:nvSpPr>
        <p:spPr>
          <a:xfrm>
            <a:off x="3410050" y="824850"/>
            <a:ext cx="53424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91425" wrap="square" tIns="1371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Below are the credentials for the two nested Hyper-V virtual machines. You will use these VMs on 7.3.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7" name="Google Shape;2377;p128"/>
          <p:cNvSpPr txBox="1"/>
          <p:nvPr/>
        </p:nvSpPr>
        <p:spPr>
          <a:xfrm>
            <a:off x="3410050" y="1550575"/>
            <a:ext cx="2712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rgbClr val="0366D6"/>
                </a:solidFill>
                <a:latin typeface="Roboto"/>
                <a:ea typeface="Roboto"/>
                <a:cs typeface="Roboto"/>
                <a:sym typeface="Roboto"/>
              </a:rPr>
              <a:t>Credentials for the </a:t>
            </a:r>
            <a:br>
              <a:rPr b="1" lang="en" sz="1300">
                <a:solidFill>
                  <a:srgbClr val="0366D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300">
                <a:solidFill>
                  <a:srgbClr val="0366D6"/>
                </a:solidFill>
                <a:latin typeface="Roboto"/>
                <a:ea typeface="Roboto"/>
                <a:cs typeface="Roboto"/>
                <a:sym typeface="Roboto"/>
              </a:rPr>
              <a:t>Windows 10 virtual machine</a:t>
            </a:r>
            <a:endParaRPr b="1" sz="1300">
              <a:solidFill>
                <a:srgbClr val="0366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8" name="Google Shape;2378;p128"/>
          <p:cNvCxnSpPr/>
          <p:nvPr/>
        </p:nvCxnSpPr>
        <p:spPr>
          <a:xfrm>
            <a:off x="6139900" y="1452750"/>
            <a:ext cx="0" cy="32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9" name="Google Shape;2379;p128"/>
          <p:cNvSpPr txBox="1"/>
          <p:nvPr/>
        </p:nvSpPr>
        <p:spPr>
          <a:xfrm>
            <a:off x="6465850" y="3965763"/>
            <a:ext cx="2087100" cy="7266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3715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Username: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sysadmin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Password: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p4ssw0rd*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80" name="Google Shape;2380;p128"/>
          <p:cNvGrpSpPr/>
          <p:nvPr/>
        </p:nvGrpSpPr>
        <p:grpSpPr>
          <a:xfrm>
            <a:off x="6487323" y="2062693"/>
            <a:ext cx="2044154" cy="1781804"/>
            <a:chOff x="3740974" y="1629800"/>
            <a:chExt cx="1368426" cy="1192800"/>
          </a:xfrm>
        </p:grpSpPr>
        <p:pic>
          <p:nvPicPr>
            <p:cNvPr id="2381" name="Google Shape;2381;p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2" name="Google Shape;2382;p1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3" name="Google Shape;2383;p128"/>
          <p:cNvSpPr txBox="1"/>
          <p:nvPr/>
        </p:nvSpPr>
        <p:spPr>
          <a:xfrm>
            <a:off x="6153250" y="1550575"/>
            <a:ext cx="2599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rgbClr val="0366D6"/>
                </a:solidFill>
                <a:latin typeface="Roboto"/>
                <a:ea typeface="Roboto"/>
                <a:cs typeface="Roboto"/>
                <a:sym typeface="Roboto"/>
              </a:rPr>
              <a:t>Credentials for the Windows Server virtual machine</a:t>
            </a:r>
            <a:endParaRPr b="1" sz="1300">
              <a:solidFill>
                <a:srgbClr val="0366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84" name="Google Shape;2384;p128"/>
          <p:cNvCxnSpPr/>
          <p:nvPr/>
        </p:nvCxnSpPr>
        <p:spPr>
          <a:xfrm rot="10800000">
            <a:off x="3537075" y="1447950"/>
            <a:ext cx="521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5" name="Google Shape;2385;p128"/>
          <p:cNvCxnSpPr/>
          <p:nvPr/>
        </p:nvCxnSpPr>
        <p:spPr>
          <a:xfrm rot="10800000">
            <a:off x="527175" y="1447950"/>
            <a:ext cx="247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6" name="Google Shape;2386;p128"/>
          <p:cNvSpPr txBox="1"/>
          <p:nvPr/>
        </p:nvSpPr>
        <p:spPr>
          <a:xfrm>
            <a:off x="419200" y="1550575"/>
            <a:ext cx="2712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300">
                <a:solidFill>
                  <a:srgbClr val="0366D6"/>
                </a:solidFill>
                <a:latin typeface="Roboto"/>
                <a:ea typeface="Roboto"/>
                <a:cs typeface="Roboto"/>
                <a:sym typeface="Roboto"/>
              </a:rPr>
              <a:t>This is the only machine you'll need for 7.1 and 7.2</a:t>
            </a:r>
            <a:endParaRPr b="1" sz="1300">
              <a:solidFill>
                <a:srgbClr val="0366D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9A9"/>
        </a:solidFill>
      </p:bgPr>
    </p:bg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29"/>
          <p:cNvSpPr/>
          <p:nvPr/>
        </p:nvSpPr>
        <p:spPr>
          <a:xfrm>
            <a:off x="8152475" y="533700"/>
            <a:ext cx="777000" cy="226800"/>
          </a:xfrm>
          <a:prstGeom prst="rect">
            <a:avLst/>
          </a:prstGeom>
          <a:solidFill>
            <a:srgbClr val="F9C9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Adjusting Screen Resolution</a:t>
            </a:r>
            <a:endParaRPr/>
          </a:p>
        </p:txBody>
      </p:sp>
      <p:sp>
        <p:nvSpPr>
          <p:cNvPr id="2393" name="Google Shape;2393;p129"/>
          <p:cNvSpPr txBox="1"/>
          <p:nvPr>
            <p:ph idx="1" type="subTitle"/>
          </p:nvPr>
        </p:nvSpPr>
        <p:spPr>
          <a:xfrm>
            <a:off x="0" y="675975"/>
            <a:ext cx="6342600" cy="840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we are using a virtualized environment for the Windows 10 machine, the screen resolution may not fill the entire screen during demos.</a:t>
            </a:r>
            <a:endParaRPr/>
          </a:p>
        </p:txBody>
      </p:sp>
      <p:sp>
        <p:nvSpPr>
          <p:cNvPr id="2394" name="Google Shape;2394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5" name="Google Shape;2395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29"/>
          <p:cNvSpPr txBox="1"/>
          <p:nvPr>
            <p:ph idx="3" type="body"/>
          </p:nvPr>
        </p:nvSpPr>
        <p:spPr>
          <a:xfrm>
            <a:off x="175" y="1885175"/>
            <a:ext cx="9144000" cy="226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To adjust screen resolution:</a:t>
            </a:r>
            <a:endParaRPr sz="1600"/>
          </a:p>
        </p:txBody>
      </p:sp>
      <p:sp>
        <p:nvSpPr>
          <p:cNvPr id="2397" name="Google Shape;2397;p129"/>
          <p:cNvSpPr/>
          <p:nvPr/>
        </p:nvSpPr>
        <p:spPr>
          <a:xfrm>
            <a:off x="1352550" y="2293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 into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Windows 10 VM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right-click anywhere on the screen.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98" name="Google Shape;2398;p129"/>
          <p:cNvGrpSpPr/>
          <p:nvPr/>
        </p:nvGrpSpPr>
        <p:grpSpPr>
          <a:xfrm>
            <a:off x="457200" y="2293213"/>
            <a:ext cx="776889" cy="621300"/>
            <a:chOff x="457200" y="1378813"/>
            <a:chExt cx="776889" cy="621300"/>
          </a:xfrm>
        </p:grpSpPr>
        <p:sp>
          <p:nvSpPr>
            <p:cNvPr id="2399" name="Google Shape;2399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36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0" name="Google Shape;2400;p1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36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401" name="Google Shape;2401;p129"/>
          <p:cNvGrpSpPr/>
          <p:nvPr/>
        </p:nvGrpSpPr>
        <p:grpSpPr>
          <a:xfrm>
            <a:off x="457200" y="3143125"/>
            <a:ext cx="776889" cy="621300"/>
            <a:chOff x="457200" y="1378813"/>
            <a:chExt cx="776889" cy="621300"/>
          </a:xfrm>
        </p:grpSpPr>
        <p:sp>
          <p:nvSpPr>
            <p:cNvPr id="2402" name="Google Shape;2402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36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3" name="Google Shape;2403;p1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36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2404" name="Google Shape;2404;p129"/>
          <p:cNvGrpSpPr/>
          <p:nvPr/>
        </p:nvGrpSpPr>
        <p:grpSpPr>
          <a:xfrm>
            <a:off x="457200" y="3988250"/>
            <a:ext cx="776889" cy="621300"/>
            <a:chOff x="457200" y="1378813"/>
            <a:chExt cx="776889" cy="621300"/>
          </a:xfrm>
        </p:grpSpPr>
        <p:sp>
          <p:nvSpPr>
            <p:cNvPr id="2405" name="Google Shape;2405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36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6" name="Google Shape;2406;p1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36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2407" name="Google Shape;2407;p129"/>
          <p:cNvSpPr/>
          <p:nvPr/>
        </p:nvSpPr>
        <p:spPr>
          <a:xfrm>
            <a:off x="1352550" y="3145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the new tab that opened scroll down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Display Settings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29"/>
          <p:cNvSpPr/>
          <p:nvPr/>
        </p:nvSpPr>
        <p:spPr>
          <a:xfrm>
            <a:off x="1352550" y="3988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new Display window will pop up. Navigate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Display resolution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adjust the resolution to match your screen from here.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9" name="Google Shape;2409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075" y="147702"/>
            <a:ext cx="2668563" cy="21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C232"/>
        </a:solidFill>
      </p:bgPr>
    </p:bg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30"/>
          <p:cNvSpPr/>
          <p:nvPr/>
        </p:nvSpPr>
        <p:spPr>
          <a:xfrm>
            <a:off x="952538" y="1097075"/>
            <a:ext cx="7239000" cy="3069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6" name="Google Shape;2416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17" name="Google Shape;2417;p130"/>
          <p:cNvGraphicFramePr/>
          <p:nvPr/>
        </p:nvGraphicFramePr>
        <p:xfrm>
          <a:off x="952463" y="109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{189B6AF9-AA72-4F6B-83F6-E39293DEBD5C}</a:tableStyleId>
              </a:tblPr>
              <a:tblGrid>
                <a:gridCol w="7239000"/>
              </a:tblGrid>
              <a:tr h="74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⚠️</a:t>
                      </a: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</a:t>
                      </a:r>
                      <a:r>
                        <a:rPr lang="en" sz="2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Important</a:t>
                      </a:r>
                      <a:r>
                        <a:rPr lang="en" sz="1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</a:t>
                      </a:r>
                      <a:r>
                        <a:rPr lang="en" sz="2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⚠️ </a:t>
                      </a:r>
                      <a:endParaRPr sz="2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03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You will be provided </a:t>
                      </a:r>
                      <a:r>
                        <a:rPr b="1" lang="en"/>
                        <a:t>30 hours</a:t>
                      </a:r>
                      <a:r>
                        <a:rPr lang="en"/>
                        <a:t> of Azure lab access.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you exceed that quota, you will be provided an additional </a:t>
                      </a:r>
                      <a:r>
                        <a:rPr b="1" lang="en"/>
                        <a:t>10 hours</a:t>
                      </a:r>
                      <a:r>
                        <a:rPr lang="en"/>
                        <a:t>.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If they exceed those additional hours, you will be provided an additional </a:t>
                      </a:r>
                      <a:r>
                        <a:rPr b="1" lang="en"/>
                        <a:t>5 hours</a:t>
                      </a:r>
                      <a:r>
                        <a:rPr lang="en"/>
                        <a:t>.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Once you exceed that final quota, you will not be provided any additional hours. </a:t>
                      </a: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br>
                        <a:rPr lang="en">
                          <a:solidFill>
                            <a:schemeClr val="dk1"/>
                          </a:solidFill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</a:rPr>
                        <a:t>It is extremely important that you preserve your allotted hours by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shutting off your machines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at the end of each class.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418" name="Google Shape;2418;p130"/>
          <p:cNvSpPr/>
          <p:nvPr/>
        </p:nvSpPr>
        <p:spPr>
          <a:xfrm>
            <a:off x="183225" y="523550"/>
            <a:ext cx="8753400" cy="226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31"/>
          <p:cNvSpPr/>
          <p:nvPr/>
        </p:nvSpPr>
        <p:spPr>
          <a:xfrm>
            <a:off x="0" y="0"/>
            <a:ext cx="9168600" cy="5143500"/>
          </a:xfrm>
          <a:prstGeom prst="rect">
            <a:avLst/>
          </a:prstGeom>
          <a:solidFill>
            <a:srgbClr val="F9C9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4" name="Google Shape;2424;p131"/>
          <p:cNvPicPr preferRelativeResize="0"/>
          <p:nvPr/>
        </p:nvPicPr>
        <p:blipFill rotWithShape="1">
          <a:blip r:embed="rId3">
            <a:alphaModFix amt="26000"/>
          </a:blip>
          <a:srcRect b="0" l="6559" r="6559" t="0"/>
          <a:stretch/>
        </p:blipFill>
        <p:spPr>
          <a:xfrm>
            <a:off x="4616200" y="1245125"/>
            <a:ext cx="261900" cy="3898378"/>
          </a:xfrm>
          <a:prstGeom prst="rect">
            <a:avLst/>
          </a:prstGeom>
          <a:noFill/>
          <a:ln>
            <a:noFill/>
          </a:ln>
        </p:spPr>
      </p:pic>
      <p:sp>
        <p:nvSpPr>
          <p:cNvPr id="2425" name="Google Shape;2425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Shutting Down Your Machine</a:t>
            </a:r>
            <a:endParaRPr/>
          </a:p>
        </p:txBody>
      </p:sp>
      <p:sp>
        <p:nvSpPr>
          <p:cNvPr id="2426" name="Google Shape;2426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you’re done with your lab, you will need to:</a:t>
            </a:r>
            <a:endParaRPr/>
          </a:p>
        </p:txBody>
      </p:sp>
      <p:sp>
        <p:nvSpPr>
          <p:cNvPr id="2427" name="Google Shape;2427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8" name="Google Shape;2428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131"/>
          <p:cNvSpPr txBox="1"/>
          <p:nvPr>
            <p:ph idx="3" type="subTitle"/>
          </p:nvPr>
        </p:nvSpPr>
        <p:spPr>
          <a:xfrm>
            <a:off x="-12300" y="2135850"/>
            <a:ext cx="4479000" cy="2544600"/>
          </a:xfrm>
          <a:prstGeom prst="rect">
            <a:avLst/>
          </a:prstGeom>
        </p:spPr>
        <p:txBody>
          <a:bodyPr anchorCtr="0" anchor="t" bIns="0" lIns="457200" spcFirstLastPara="1" rIns="0" wrap="square" tIns="0">
            <a:noAutofit/>
          </a:bodyPr>
          <a:lstStyle/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Clr>
                <a:srgbClr val="0366D6"/>
              </a:buClr>
              <a:buSzPts val="1600"/>
              <a:buChar char="●"/>
            </a:pPr>
            <a:r>
              <a:rPr lang="en" sz="1400"/>
              <a:t>Open the Hyper-V Manager</a:t>
            </a:r>
            <a:endParaRPr sz="1400"/>
          </a:p>
          <a:p>
            <a:pPr indent="-193040" lvl="0" marL="320040" rtl="0" algn="l">
              <a:spcBef>
                <a:spcPts val="1000"/>
              </a:spcBef>
              <a:spcAft>
                <a:spcPts val="0"/>
              </a:spcAft>
              <a:buClr>
                <a:srgbClr val="0366D6"/>
              </a:buClr>
              <a:buSzPts val="1600"/>
              <a:buChar char="●"/>
            </a:pPr>
            <a:r>
              <a:rPr lang="en" sz="1400"/>
              <a:t>Click on the Windows 10 machine in the </a:t>
            </a:r>
            <a:br>
              <a:rPr lang="en" sz="1400"/>
            </a:br>
            <a:r>
              <a:rPr lang="en" sz="1400"/>
              <a:t>center panel and then click Turn Off in the bottom-right pane.</a:t>
            </a:r>
            <a:endParaRPr sz="1400"/>
          </a:p>
          <a:p>
            <a:pPr indent="-193040" lvl="0" marL="320040" rtl="0" algn="l">
              <a:spcBef>
                <a:spcPts val="1000"/>
              </a:spcBef>
              <a:spcAft>
                <a:spcPts val="1000"/>
              </a:spcAft>
              <a:buClr>
                <a:srgbClr val="0366D6"/>
              </a:buClr>
              <a:buSzPts val="1600"/>
              <a:buChar char="●"/>
            </a:pPr>
            <a:r>
              <a:rPr lang="en" sz="1400"/>
              <a:t>Do the same for the Windows Server VM.</a:t>
            </a:r>
            <a:endParaRPr sz="1400"/>
          </a:p>
        </p:txBody>
      </p:sp>
      <p:sp>
        <p:nvSpPr>
          <p:cNvPr id="2430" name="Google Shape;2430;p13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0" wrap="square" tIns="0">
            <a:noAutofit/>
          </a:bodyPr>
          <a:lstStyle/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Clr>
                <a:srgbClr val="0366D6"/>
              </a:buClr>
              <a:buSzPts val="1600"/>
              <a:buChar char="●"/>
            </a:pPr>
            <a:r>
              <a:rPr lang="en" sz="1400"/>
              <a:t>Simply click the red       in the top-left corner of the RDP window.</a:t>
            </a:r>
            <a:endParaRPr sz="1400"/>
          </a:p>
          <a:p>
            <a:pPr indent="-193040" lvl="0" marL="320040" rtl="0" algn="l">
              <a:spcBef>
                <a:spcPts val="1000"/>
              </a:spcBef>
              <a:spcAft>
                <a:spcPts val="0"/>
              </a:spcAft>
              <a:buClr>
                <a:srgbClr val="0366D6"/>
              </a:buClr>
              <a:buSzPts val="1600"/>
              <a:buChar char="●"/>
            </a:pPr>
            <a:r>
              <a:rPr lang="en" sz="1400"/>
              <a:t>This will cause the host VM to automatically turn off after 10 minutes.</a:t>
            </a:r>
            <a:endParaRPr sz="1400"/>
          </a:p>
          <a:p>
            <a:pPr indent="-193040" lvl="0" marL="320040" rtl="0" algn="l">
              <a:spcBef>
                <a:spcPts val="1000"/>
              </a:spcBef>
              <a:spcAft>
                <a:spcPts val="1000"/>
              </a:spcAft>
              <a:buClr>
                <a:srgbClr val="0366D6"/>
              </a:buClr>
              <a:buSzPts val="1600"/>
              <a:buChar char="●"/>
            </a:pPr>
            <a:r>
              <a:rPr lang="en" sz="1400"/>
              <a:t>However, in order to always ensure that </a:t>
            </a:r>
            <a:br>
              <a:rPr lang="en" sz="1400"/>
            </a:br>
            <a:r>
              <a:rPr lang="en" sz="1400"/>
              <a:t>the environment is turned off, click the </a:t>
            </a:r>
            <a:br>
              <a:rPr lang="en" sz="1400"/>
            </a:br>
            <a:r>
              <a:rPr lang="en" sz="1400"/>
              <a:t>Stop button in the bottom-left of the lab </a:t>
            </a:r>
            <a:br>
              <a:rPr lang="en" sz="1400"/>
            </a:br>
            <a:r>
              <a:rPr lang="en" sz="1400"/>
              <a:t>card in the Dashboard.</a:t>
            </a:r>
            <a:endParaRPr sz="1400"/>
          </a:p>
        </p:txBody>
      </p:sp>
      <p:cxnSp>
        <p:nvCxnSpPr>
          <p:cNvPr id="2431" name="Google Shape;2431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2" name="Google Shape;2432;p131"/>
          <p:cNvSpPr/>
          <p:nvPr/>
        </p:nvSpPr>
        <p:spPr>
          <a:xfrm>
            <a:off x="1143000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CE4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Turn off the nested VMs </a:t>
            </a:r>
            <a:br>
              <a:rPr lang="en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inside of Hyper-V.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433" name="Google Shape;2433;p1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34" name="Google Shape;2434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36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036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2436" name="Google Shape;2436;p1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CE4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Close the RDP connection to </a:t>
            </a:r>
            <a:br>
              <a:rPr lang="en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turn off the host VM.</a:t>
            </a:r>
            <a:endParaRPr sz="1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437" name="Google Shape;2437;p1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38" name="Google Shape;2438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36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036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pic>
        <p:nvPicPr>
          <p:cNvPr id="2440" name="Google Shape;244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3400" y="2174275"/>
            <a:ext cx="188375" cy="1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07"/>
          <p:cNvSpPr/>
          <p:nvPr/>
        </p:nvSpPr>
        <p:spPr>
          <a:xfrm>
            <a:off x="0" y="0"/>
            <a:ext cx="9071400" cy="5143500"/>
          </a:xfrm>
          <a:prstGeom prst="rect">
            <a:avLst/>
          </a:prstGeom>
          <a:solidFill>
            <a:srgbClr val="FFFD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9" name="Google Shape;2049;p107"/>
          <p:cNvPicPr preferRelativeResize="0"/>
          <p:nvPr/>
        </p:nvPicPr>
        <p:blipFill rotWithShape="1">
          <a:blip r:embed="rId3">
            <a:alphaModFix/>
          </a:blip>
          <a:srcRect b="0" l="19462" r="26248" t="0"/>
          <a:stretch/>
        </p:blipFill>
        <p:spPr>
          <a:xfrm>
            <a:off x="5557956" y="144988"/>
            <a:ext cx="3513444" cy="48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51" name="Google Shape;2051;p107"/>
          <p:cNvSpPr txBox="1"/>
          <p:nvPr>
            <p:ph type="title"/>
          </p:nvPr>
        </p:nvSpPr>
        <p:spPr>
          <a:xfrm>
            <a:off x="174750" y="1326625"/>
            <a:ext cx="6288000" cy="2702400"/>
          </a:xfrm>
          <a:prstGeom prst="rect">
            <a:avLst/>
          </a:prstGeom>
          <a:noFill/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Today, we will be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will be using a pre-configured headless Linux server and applying the skills we’ve learned over the past three weeks to complete a fun activity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known as </a:t>
            </a:r>
            <a:r>
              <a:rPr lang="en">
                <a:solidFill>
                  <a:srgbClr val="1155CC"/>
                </a:solidFill>
              </a:rPr>
              <a:t>Capture the Flag (CTF)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08"/>
          <p:cNvSpPr txBox="1"/>
          <p:nvPr>
            <p:ph idx="3" type="body"/>
          </p:nvPr>
        </p:nvSpPr>
        <p:spPr>
          <a:xfrm>
            <a:off x="175" y="1284250"/>
            <a:ext cx="9144000" cy="34071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2060" name="Google Shape;206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108"/>
          <p:cNvSpPr/>
          <p:nvPr/>
        </p:nvSpPr>
        <p:spPr>
          <a:xfrm>
            <a:off x="5222200" y="895700"/>
            <a:ext cx="967200" cy="9672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DF02D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2DF02D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062" name="Google Shape;2062;p108"/>
          <p:cNvSpPr txBox="1"/>
          <p:nvPr>
            <p:ph type="title"/>
          </p:nvPr>
        </p:nvSpPr>
        <p:spPr>
          <a:xfrm>
            <a:off x="-12300" y="-58550"/>
            <a:ext cx="5426400" cy="8706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Setting up the headless server: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63" name="Google Shape;2063;p108"/>
          <p:cNvSpPr txBox="1"/>
          <p:nvPr/>
        </p:nvSpPr>
        <p:spPr>
          <a:xfrm>
            <a:off x="419600" y="727325"/>
            <a:ext cx="3789900" cy="3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While the machine is running from your desktop, you have a few option for connecting to it: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2004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can use the </a:t>
            </a:r>
            <a:r>
              <a:rPr lang="en" sz="1800">
                <a:solidFill>
                  <a:srgbClr val="2DF02D"/>
                </a:solidFill>
                <a:latin typeface="Roboto"/>
                <a:ea typeface="Roboto"/>
                <a:cs typeface="Roboto"/>
                <a:sym typeface="Roboto"/>
              </a:rPr>
              <a:t>VM’s GUI </a:t>
            </a:r>
            <a:br>
              <a:rPr lang="en" sz="1800">
                <a:solidFill>
                  <a:srgbClr val="2DF02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login directly.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05740" lvl="0" marL="32004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you would like to work 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from the </a:t>
            </a: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command line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can connect using </a:t>
            </a:r>
            <a:r>
              <a:rPr lang="en" sz="1800">
                <a:solidFill>
                  <a:srgbClr val="2DF02D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(As demonstrated by </a:t>
            </a:r>
            <a:b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instructor.)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4" name="Google Shape;2064;p108"/>
          <p:cNvCxnSpPr/>
          <p:nvPr/>
        </p:nvCxnSpPr>
        <p:spPr>
          <a:xfrm>
            <a:off x="274375" y="640080"/>
            <a:ext cx="45165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5" name="Google Shape;2065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109"/>
          <p:cNvSpPr/>
          <p:nvPr/>
        </p:nvSpPr>
        <p:spPr>
          <a:xfrm>
            <a:off x="-12300" y="0"/>
            <a:ext cx="9213600" cy="5143500"/>
          </a:xfrm>
          <a:prstGeom prst="rect">
            <a:avLst/>
          </a:prstGeom>
          <a:solidFill>
            <a:srgbClr val="F347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09"/>
          <p:cNvSpPr/>
          <p:nvPr/>
        </p:nvSpPr>
        <p:spPr>
          <a:xfrm rot="-190912">
            <a:off x="1860678" y="-571897"/>
            <a:ext cx="6064249" cy="7504661"/>
          </a:xfrm>
          <a:prstGeom prst="roundRect">
            <a:avLst>
              <a:gd fmla="val 2847" name="adj"/>
            </a:avLst>
          </a:prstGeom>
          <a:solidFill>
            <a:srgbClr val="9223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2" name="Google Shape;2072;p109"/>
          <p:cNvGrpSpPr/>
          <p:nvPr/>
        </p:nvGrpSpPr>
        <p:grpSpPr>
          <a:xfrm rot="-190904">
            <a:off x="1649232" y="-759041"/>
            <a:ext cx="6064145" cy="7504660"/>
            <a:chOff x="-3700700" y="53575"/>
            <a:chExt cx="6064500" cy="7505100"/>
          </a:xfrm>
        </p:grpSpPr>
        <p:sp>
          <p:nvSpPr>
            <p:cNvPr id="2073" name="Google Shape;2073;p109"/>
            <p:cNvSpPr/>
            <p:nvPr/>
          </p:nvSpPr>
          <p:spPr>
            <a:xfrm>
              <a:off x="-3700700" y="53575"/>
              <a:ext cx="6064500" cy="7505100"/>
            </a:xfrm>
            <a:prstGeom prst="roundRect">
              <a:avLst>
                <a:gd fmla="val 2847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09"/>
            <p:cNvSpPr/>
            <p:nvPr/>
          </p:nvSpPr>
          <p:spPr>
            <a:xfrm>
              <a:off x="-3548300" y="533700"/>
              <a:ext cx="5755800" cy="6851400"/>
            </a:xfrm>
            <a:prstGeom prst="roundRect">
              <a:avLst>
                <a:gd fmla="val 1422" name="adj"/>
              </a:avLst>
            </a:prstGeom>
            <a:solidFill>
              <a:srgbClr val="FFFD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09"/>
            <p:cNvSpPr/>
            <p:nvPr/>
          </p:nvSpPr>
          <p:spPr>
            <a:xfrm>
              <a:off x="-1954250" y="330175"/>
              <a:ext cx="2571600" cy="5820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A9B7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09"/>
            <p:cNvSpPr/>
            <p:nvPr/>
          </p:nvSpPr>
          <p:spPr>
            <a:xfrm>
              <a:off x="-1619300" y="195875"/>
              <a:ext cx="1897800" cy="2646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7" name="Google Shape;2077;p109"/>
          <p:cNvSpPr/>
          <p:nvPr/>
        </p:nvSpPr>
        <p:spPr>
          <a:xfrm rot="-190873">
            <a:off x="2594367" y="2736961"/>
            <a:ext cx="4816723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8" name="Google Shape;2078;p109"/>
          <p:cNvSpPr txBox="1"/>
          <p:nvPr>
            <p:ph idx="1" type="subTitle"/>
          </p:nvPr>
        </p:nvSpPr>
        <p:spPr>
          <a:xfrm rot="-190843">
            <a:off x="1437557" y="2719475"/>
            <a:ext cx="6396254" cy="517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previous material and internet resources are fair game.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9" name="Google Shape;2079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055093" y="3501012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09"/>
          <p:cNvSpPr/>
          <p:nvPr/>
        </p:nvSpPr>
        <p:spPr>
          <a:xfrm rot="-190873">
            <a:off x="2628182" y="3345622"/>
            <a:ext cx="4816723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09"/>
          <p:cNvSpPr/>
          <p:nvPr/>
        </p:nvSpPr>
        <p:spPr>
          <a:xfrm rot="-190873">
            <a:off x="2560552" y="2128300"/>
            <a:ext cx="4816723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09"/>
          <p:cNvSpPr txBox="1"/>
          <p:nvPr>
            <p:ph idx="2" type="subTitle"/>
          </p:nvPr>
        </p:nvSpPr>
        <p:spPr>
          <a:xfrm rot="-190740">
            <a:off x="1406352" y="2166905"/>
            <a:ext cx="5739733" cy="517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complete this CTF, you will launch a headless VM and login.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3" name="Google Shape;2083;p10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84" name="Google Shape;2084;p109"/>
          <p:cNvSpPr txBox="1"/>
          <p:nvPr>
            <p:ph type="title"/>
          </p:nvPr>
        </p:nvSpPr>
        <p:spPr>
          <a:xfrm rot="-190868">
            <a:off x="1428178" y="126921"/>
            <a:ext cx="5838597" cy="540533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CTF Instructions and Rules</a:t>
            </a:r>
            <a:endParaRPr/>
          </a:p>
        </p:txBody>
      </p:sp>
      <p:sp>
        <p:nvSpPr>
          <p:cNvPr id="2085" name="Google Shape;2085;p109"/>
          <p:cNvSpPr/>
          <p:nvPr/>
        </p:nvSpPr>
        <p:spPr>
          <a:xfrm rot="-190873">
            <a:off x="2484469" y="758811"/>
            <a:ext cx="4816723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09"/>
          <p:cNvSpPr txBox="1"/>
          <p:nvPr>
            <p:ph idx="3" type="subTitle"/>
          </p:nvPr>
        </p:nvSpPr>
        <p:spPr>
          <a:xfrm rot="-190726">
            <a:off x="1327950" y="827400"/>
            <a:ext cx="6237898" cy="361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work alone or in teams.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7" name="Google Shape;2087;p109"/>
          <p:cNvSpPr/>
          <p:nvPr/>
        </p:nvSpPr>
        <p:spPr>
          <a:xfrm rot="-190873">
            <a:off x="2522184" y="1367365"/>
            <a:ext cx="4816723" cy="630062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09"/>
          <p:cNvSpPr txBox="1"/>
          <p:nvPr>
            <p:ph idx="4" type="subTitle"/>
          </p:nvPr>
        </p:nvSpPr>
        <p:spPr>
          <a:xfrm rot="-190908">
            <a:off x="1365764" y="1353170"/>
            <a:ext cx="6275174" cy="668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working with a team, all members must participate equally.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9" name="Google Shape;2089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021278" y="2892351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09"/>
          <p:cNvSpPr txBox="1"/>
          <p:nvPr>
            <p:ph idx="5" type="subTitle"/>
          </p:nvPr>
        </p:nvSpPr>
        <p:spPr>
          <a:xfrm rot="-190838">
            <a:off x="1472175" y="3454502"/>
            <a:ext cx="5931437" cy="30977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each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member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can work on different steps, most steps must be completed in order.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1" name="Google Shape;2091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088908" y="4109674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09"/>
          <p:cNvSpPr/>
          <p:nvPr/>
        </p:nvSpPr>
        <p:spPr>
          <a:xfrm rot="-190873">
            <a:off x="2659147" y="3954362"/>
            <a:ext cx="4816723" cy="385489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09"/>
          <p:cNvSpPr txBox="1"/>
          <p:nvPr>
            <p:ph idx="6" type="subTitle"/>
          </p:nvPr>
        </p:nvSpPr>
        <p:spPr>
          <a:xfrm rot="-190861">
            <a:off x="1504219" y="3996824"/>
            <a:ext cx="6465963" cy="361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Professors and TAs will not be providing hints or assistance unless there are technical issues that prevent the VMs from running correctly.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4" name="Google Shape;2094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1989528" y="2282751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1956103" y="1520751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6" name="Google Shape;2096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1921378" y="911151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10"/>
          <p:cNvSpPr/>
          <p:nvPr/>
        </p:nvSpPr>
        <p:spPr>
          <a:xfrm>
            <a:off x="-12300" y="0"/>
            <a:ext cx="9213600" cy="51435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103" name="Google Shape;2103;p110"/>
          <p:cNvSpPr/>
          <p:nvPr/>
        </p:nvSpPr>
        <p:spPr>
          <a:xfrm rot="-190906">
            <a:off x="2476421" y="299057"/>
            <a:ext cx="4415907" cy="5446485"/>
          </a:xfrm>
          <a:prstGeom prst="roundRect">
            <a:avLst>
              <a:gd fmla="val 2847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4" name="Google Shape;2104;p110"/>
          <p:cNvGrpSpPr/>
          <p:nvPr/>
        </p:nvGrpSpPr>
        <p:grpSpPr>
          <a:xfrm rot="-190790">
            <a:off x="2392248" y="218145"/>
            <a:ext cx="4384106" cy="5425535"/>
            <a:chOff x="-3700700" y="53575"/>
            <a:chExt cx="6064500" cy="7505100"/>
          </a:xfrm>
        </p:grpSpPr>
        <p:sp>
          <p:nvSpPr>
            <p:cNvPr id="2105" name="Google Shape;2105;p110"/>
            <p:cNvSpPr/>
            <p:nvPr/>
          </p:nvSpPr>
          <p:spPr>
            <a:xfrm>
              <a:off x="-3700700" y="53575"/>
              <a:ext cx="6064500" cy="7505100"/>
            </a:xfrm>
            <a:prstGeom prst="roundRect">
              <a:avLst>
                <a:gd fmla="val 2847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10"/>
            <p:cNvSpPr/>
            <p:nvPr/>
          </p:nvSpPr>
          <p:spPr>
            <a:xfrm>
              <a:off x="-3548300" y="533700"/>
              <a:ext cx="5755800" cy="6851400"/>
            </a:xfrm>
            <a:prstGeom prst="roundRect">
              <a:avLst>
                <a:gd fmla="val 1422" name="adj"/>
              </a:avLst>
            </a:prstGeom>
            <a:solidFill>
              <a:srgbClr val="FFFD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10"/>
            <p:cNvSpPr/>
            <p:nvPr/>
          </p:nvSpPr>
          <p:spPr>
            <a:xfrm>
              <a:off x="-1954250" y="330175"/>
              <a:ext cx="2571600" cy="5820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A9B7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10"/>
            <p:cNvSpPr/>
            <p:nvPr/>
          </p:nvSpPr>
          <p:spPr>
            <a:xfrm>
              <a:off x="-1619300" y="195875"/>
              <a:ext cx="1897800" cy="2646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9" name="Google Shape;2109;p110"/>
          <p:cNvSpPr/>
          <p:nvPr/>
        </p:nvSpPr>
        <p:spPr>
          <a:xfrm rot="-190790">
            <a:off x="3095191" y="1485106"/>
            <a:ext cx="3358571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110"/>
          <p:cNvSpPr txBox="1"/>
          <p:nvPr>
            <p:ph idx="1" type="subTitle"/>
          </p:nvPr>
        </p:nvSpPr>
        <p:spPr>
          <a:xfrm rot="-190684">
            <a:off x="1938597" y="1550837"/>
            <a:ext cx="4881007" cy="361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Take note of anything interesting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you find..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1" name="Google Shape;2111;p11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530978" y="1596951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110"/>
          <p:cNvSpPr txBox="1"/>
          <p:nvPr>
            <p:ph type="title"/>
          </p:nvPr>
        </p:nvSpPr>
        <p:spPr>
          <a:xfrm rot="-190868">
            <a:off x="2113978" y="736521"/>
            <a:ext cx="5838597" cy="540533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Hints</a:t>
            </a:r>
            <a:endParaRPr/>
          </a:p>
        </p:txBody>
      </p:sp>
      <p:sp>
        <p:nvSpPr>
          <p:cNvPr id="2113" name="Google Shape;2113;p110"/>
          <p:cNvSpPr/>
          <p:nvPr/>
        </p:nvSpPr>
        <p:spPr>
          <a:xfrm rot="-190790">
            <a:off x="3145316" y="2097681"/>
            <a:ext cx="3358571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10"/>
          <p:cNvSpPr txBox="1"/>
          <p:nvPr>
            <p:ph idx="2" type="subTitle"/>
          </p:nvPr>
        </p:nvSpPr>
        <p:spPr>
          <a:xfrm rot="-190714">
            <a:off x="1989567" y="2194088"/>
            <a:ext cx="4528567" cy="340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Each flag has the following format:: </a:t>
            </a:r>
            <a:r>
              <a:rPr lang="en" sz="900">
                <a:latin typeface="Inconsolata"/>
                <a:ea typeface="Inconsolata"/>
                <a:cs typeface="Inconsolata"/>
                <a:sym typeface="Inconsolata"/>
              </a:rPr>
              <a:t>flag_1:97df27aec8c251503f5e3749eb2ddea2</a:t>
            </a:r>
            <a:endParaRPr sz="1100"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115" name="Google Shape;2115;p11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581103" y="2209526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110"/>
          <p:cNvSpPr/>
          <p:nvPr/>
        </p:nvSpPr>
        <p:spPr>
          <a:xfrm rot="-190790">
            <a:off x="3200239" y="2707071"/>
            <a:ext cx="3358571" cy="758663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10"/>
          <p:cNvSpPr txBox="1"/>
          <p:nvPr>
            <p:ph idx="3" type="subTitle"/>
          </p:nvPr>
        </p:nvSpPr>
        <p:spPr>
          <a:xfrm rot="-190616">
            <a:off x="2048956" y="2780174"/>
            <a:ext cx="4612088" cy="81965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are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eight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flags in total. The first seven flags will be combined to create the final flag.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8" name="Google Shape;2118;p11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628528" y="2819126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10"/>
          <p:cNvSpPr/>
          <p:nvPr/>
        </p:nvSpPr>
        <p:spPr>
          <a:xfrm rot="-190790">
            <a:off x="3266366" y="3621681"/>
            <a:ext cx="3358571" cy="488846"/>
          </a:xfrm>
          <a:prstGeom prst="roundRect">
            <a:avLst>
              <a:gd fmla="val 7413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110"/>
          <p:cNvSpPr txBox="1"/>
          <p:nvPr>
            <p:ph idx="4" type="subTitle"/>
          </p:nvPr>
        </p:nvSpPr>
        <p:spPr>
          <a:xfrm rot="-190621">
            <a:off x="2111214" y="3739174"/>
            <a:ext cx="4406272" cy="323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Write down any credentials you find. You may need to use them later.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1" name="Google Shape;2121;p11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 rot="-190791">
            <a:off x="2702153" y="3733526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111"/>
          <p:cNvSpPr/>
          <p:nvPr/>
        </p:nvSpPr>
        <p:spPr>
          <a:xfrm>
            <a:off x="-12300" y="0"/>
            <a:ext cx="9196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7" name="Google Shape;2127;p111"/>
          <p:cNvPicPr preferRelativeResize="0"/>
          <p:nvPr/>
        </p:nvPicPr>
        <p:blipFill rotWithShape="1">
          <a:blip r:embed="rId3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1"/>
          <p:cNvSpPr txBox="1"/>
          <p:nvPr>
            <p:ph type="title"/>
          </p:nvPr>
        </p:nvSpPr>
        <p:spPr>
          <a:xfrm>
            <a:off x="0" y="2693225"/>
            <a:ext cx="9144000" cy="792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 Light"/>
                <a:ea typeface="Roboto Light"/>
                <a:cs typeface="Roboto Light"/>
                <a:sym typeface="Roboto Light"/>
              </a:rPr>
              <a:t>Let’s Get Started:</a:t>
            </a:r>
            <a:br>
              <a:rPr lang="en" sz="4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/>
              <a:t>2 Hours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TO START TIMER</a:t>
            </a:r>
            <a:endParaRPr b="1" sz="300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2130" name="Google Shape;2130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2650" y="1333000"/>
            <a:ext cx="938699" cy="12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1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Lab Set Up </a:t>
            </a:r>
            <a:endParaRPr/>
          </a:p>
        </p:txBody>
      </p:sp>
      <p:sp>
        <p:nvSpPr>
          <p:cNvPr id="2141" name="Google Shape;2141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2" name="Google Shape;2142;p11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3" name="Google Shape;2143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